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0" r:id="rId3"/>
    <p:sldMasterId id="2147483671" r:id="rId4"/>
    <p:sldMasterId id="2147483672" r:id="rId5"/>
    <p:sldMasterId id="2147483673" r:id="rId6"/>
    <p:sldMasterId id="2147483674" r:id="rId7"/>
  </p:sldMasterIdLst>
  <p:notesMasterIdLst>
    <p:notesMasterId r:id="rId39"/>
  </p:notesMasterIdLst>
  <p:sldIdLst>
    <p:sldId id="256" r:id="rId8"/>
    <p:sldId id="285" r:id="rId9"/>
    <p:sldId id="286" r:id="rId10"/>
    <p:sldId id="277" r:id="rId11"/>
    <p:sldId id="264" r:id="rId12"/>
    <p:sldId id="299" r:id="rId13"/>
    <p:sldId id="265" r:id="rId14"/>
    <p:sldId id="266" r:id="rId15"/>
    <p:sldId id="284" r:id="rId16"/>
    <p:sldId id="297" r:id="rId17"/>
    <p:sldId id="267" r:id="rId18"/>
    <p:sldId id="287" r:id="rId19"/>
    <p:sldId id="268" r:id="rId20"/>
    <p:sldId id="269" r:id="rId21"/>
    <p:sldId id="271" r:id="rId22"/>
    <p:sldId id="272" r:id="rId23"/>
    <p:sldId id="273" r:id="rId24"/>
    <p:sldId id="274" r:id="rId25"/>
    <p:sldId id="275" r:id="rId26"/>
    <p:sldId id="276" r:id="rId27"/>
    <p:sldId id="298" r:id="rId28"/>
    <p:sldId id="288" r:id="rId29"/>
    <p:sldId id="279" r:id="rId30"/>
    <p:sldId id="290" r:id="rId31"/>
    <p:sldId id="291" r:id="rId32"/>
    <p:sldId id="293" r:id="rId33"/>
    <p:sldId id="294" r:id="rId34"/>
    <p:sldId id="295" r:id="rId35"/>
    <p:sldId id="280" r:id="rId36"/>
    <p:sldId id="281" r:id="rId37"/>
    <p:sldId id="2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76404" autoAdjust="0"/>
  </p:normalViewPr>
  <p:slideViewPr>
    <p:cSldViewPr snapToGrid="0" snapToObjects="1">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E2449-0FEA-4CE1-9033-5B855173C0E7}"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57D79-2C94-433C-9232-C59499FC662A}" type="slidenum">
              <a:rPr lang="en-US" smtClean="0"/>
              <a:t>‹#›</a:t>
            </a:fld>
            <a:endParaRPr lang="en-US"/>
          </a:p>
        </p:txBody>
      </p:sp>
    </p:spTree>
    <p:extLst>
      <p:ext uri="{BB962C8B-B14F-4D97-AF65-F5344CB8AC3E}">
        <p14:creationId xmlns:p14="http://schemas.microsoft.com/office/powerpoint/2010/main" val="103667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1</a:t>
            </a:fld>
            <a:endParaRPr lang="en-US"/>
          </a:p>
        </p:txBody>
      </p:sp>
    </p:spTree>
    <p:extLst>
      <p:ext uri="{BB962C8B-B14F-4D97-AF65-F5344CB8AC3E}">
        <p14:creationId xmlns:p14="http://schemas.microsoft.com/office/powerpoint/2010/main" val="356202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17</a:t>
            </a:fld>
            <a:endParaRPr lang="en-US"/>
          </a:p>
        </p:txBody>
      </p:sp>
    </p:spTree>
    <p:extLst>
      <p:ext uri="{BB962C8B-B14F-4D97-AF65-F5344CB8AC3E}">
        <p14:creationId xmlns:p14="http://schemas.microsoft.com/office/powerpoint/2010/main" val="378483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18</a:t>
            </a:fld>
            <a:endParaRPr lang="en-US"/>
          </a:p>
        </p:txBody>
      </p:sp>
    </p:spTree>
    <p:extLst>
      <p:ext uri="{BB962C8B-B14F-4D97-AF65-F5344CB8AC3E}">
        <p14:creationId xmlns:p14="http://schemas.microsoft.com/office/powerpoint/2010/main" val="424991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20</a:t>
            </a:fld>
            <a:endParaRPr lang="en-US"/>
          </a:p>
        </p:txBody>
      </p:sp>
    </p:spTree>
    <p:extLst>
      <p:ext uri="{BB962C8B-B14F-4D97-AF65-F5344CB8AC3E}">
        <p14:creationId xmlns:p14="http://schemas.microsoft.com/office/powerpoint/2010/main" val="273569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21</a:t>
            </a:fld>
            <a:endParaRPr lang="en-US"/>
          </a:p>
        </p:txBody>
      </p:sp>
    </p:spTree>
    <p:extLst>
      <p:ext uri="{BB962C8B-B14F-4D97-AF65-F5344CB8AC3E}">
        <p14:creationId xmlns:p14="http://schemas.microsoft.com/office/powerpoint/2010/main" val="1791416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22</a:t>
            </a:fld>
            <a:endParaRPr lang="en-US"/>
          </a:p>
        </p:txBody>
      </p:sp>
    </p:spTree>
    <p:extLst>
      <p:ext uri="{BB962C8B-B14F-4D97-AF65-F5344CB8AC3E}">
        <p14:creationId xmlns:p14="http://schemas.microsoft.com/office/powerpoint/2010/main" val="97212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30</a:t>
            </a:fld>
            <a:endParaRPr lang="en-US"/>
          </a:p>
        </p:txBody>
      </p:sp>
    </p:spTree>
    <p:extLst>
      <p:ext uri="{BB962C8B-B14F-4D97-AF65-F5344CB8AC3E}">
        <p14:creationId xmlns:p14="http://schemas.microsoft.com/office/powerpoint/2010/main" val="407647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3</a:t>
            </a:fld>
            <a:endParaRPr lang="en-US"/>
          </a:p>
        </p:txBody>
      </p:sp>
    </p:spTree>
    <p:extLst>
      <p:ext uri="{BB962C8B-B14F-4D97-AF65-F5344CB8AC3E}">
        <p14:creationId xmlns:p14="http://schemas.microsoft.com/office/powerpoint/2010/main" val="203304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4</a:t>
            </a:fld>
            <a:endParaRPr lang="en-US"/>
          </a:p>
        </p:txBody>
      </p:sp>
    </p:spTree>
    <p:extLst>
      <p:ext uri="{BB962C8B-B14F-4D97-AF65-F5344CB8AC3E}">
        <p14:creationId xmlns:p14="http://schemas.microsoft.com/office/powerpoint/2010/main" val="326480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5</a:t>
            </a:fld>
            <a:endParaRPr lang="en-US"/>
          </a:p>
        </p:txBody>
      </p:sp>
    </p:spTree>
    <p:extLst>
      <p:ext uri="{BB962C8B-B14F-4D97-AF65-F5344CB8AC3E}">
        <p14:creationId xmlns:p14="http://schemas.microsoft.com/office/powerpoint/2010/main" val="342295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7</a:t>
            </a:fld>
            <a:endParaRPr lang="en-US"/>
          </a:p>
        </p:txBody>
      </p:sp>
    </p:spTree>
    <p:extLst>
      <p:ext uri="{BB962C8B-B14F-4D97-AF65-F5344CB8AC3E}">
        <p14:creationId xmlns:p14="http://schemas.microsoft.com/office/powerpoint/2010/main" val="261862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57D79-2C94-433C-9232-C59499FC662A}" type="slidenum">
              <a:rPr lang="en-US" smtClean="0"/>
              <a:t>9</a:t>
            </a:fld>
            <a:endParaRPr lang="en-US"/>
          </a:p>
        </p:txBody>
      </p:sp>
    </p:spTree>
    <p:extLst>
      <p:ext uri="{BB962C8B-B14F-4D97-AF65-F5344CB8AC3E}">
        <p14:creationId xmlns:p14="http://schemas.microsoft.com/office/powerpoint/2010/main" val="178465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13</a:t>
            </a:fld>
            <a:endParaRPr lang="en-US"/>
          </a:p>
        </p:txBody>
      </p:sp>
    </p:spTree>
    <p:extLst>
      <p:ext uri="{BB962C8B-B14F-4D97-AF65-F5344CB8AC3E}">
        <p14:creationId xmlns:p14="http://schemas.microsoft.com/office/powerpoint/2010/main" val="208968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14</a:t>
            </a:fld>
            <a:endParaRPr lang="en-US"/>
          </a:p>
        </p:txBody>
      </p:sp>
    </p:spTree>
    <p:extLst>
      <p:ext uri="{BB962C8B-B14F-4D97-AF65-F5344CB8AC3E}">
        <p14:creationId xmlns:p14="http://schemas.microsoft.com/office/powerpoint/2010/main" val="300341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57D79-2C94-433C-9232-C59499FC662A}" type="slidenum">
              <a:rPr lang="en-US" smtClean="0"/>
              <a:t>15</a:t>
            </a:fld>
            <a:endParaRPr lang="en-US"/>
          </a:p>
        </p:txBody>
      </p:sp>
    </p:spTree>
    <p:extLst>
      <p:ext uri="{BB962C8B-B14F-4D97-AF65-F5344CB8AC3E}">
        <p14:creationId xmlns:p14="http://schemas.microsoft.com/office/powerpoint/2010/main" val="49983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0259-1342-D84E-B63B-9484645C9220}"/>
              </a:ext>
            </a:extLst>
          </p:cNvPr>
          <p:cNvSpPr>
            <a:spLocks noGrp="1"/>
          </p:cNvSpPr>
          <p:nvPr>
            <p:ph type="ctrTitle"/>
          </p:nvPr>
        </p:nvSpPr>
        <p:spPr>
          <a:xfrm>
            <a:off x="1992342"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6F6C1A2-1F26-1545-BAB7-60547AA2FF3A}"/>
              </a:ext>
            </a:extLst>
          </p:cNvPr>
          <p:cNvSpPr>
            <a:spLocks noGrp="1"/>
          </p:cNvSpPr>
          <p:nvPr>
            <p:ph type="subTitle" idx="1"/>
          </p:nvPr>
        </p:nvSpPr>
        <p:spPr>
          <a:xfrm>
            <a:off x="199234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8630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743-996B-CD45-B948-77D69DFB0B05}"/>
              </a:ext>
            </a:extLst>
          </p:cNvPr>
          <p:cNvSpPr>
            <a:spLocks noGrp="1"/>
          </p:cNvSpPr>
          <p:nvPr>
            <p:ph type="title"/>
          </p:nvPr>
        </p:nvSpPr>
        <p:spPr>
          <a:xfrm>
            <a:off x="838200" y="655056"/>
            <a:ext cx="10515600" cy="1325563"/>
          </a:xfrm>
        </p:spPr>
        <p:txBody>
          <a:bodyPr/>
          <a:lstStyle/>
          <a:p>
            <a:r>
              <a:rPr lang="en-US"/>
              <a:t>Click to edit Master title style</a:t>
            </a:r>
          </a:p>
        </p:txBody>
      </p:sp>
    </p:spTree>
    <p:extLst>
      <p:ext uri="{BB962C8B-B14F-4D97-AF65-F5344CB8AC3E}">
        <p14:creationId xmlns:p14="http://schemas.microsoft.com/office/powerpoint/2010/main" val="63719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69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82BB-A1FE-AC42-A0C9-49AB80796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D038D-7AB8-FB4F-A4C1-C5C06FFC7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662224-ED07-5D4D-A68D-617D9F378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011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3AE7-2981-D14C-A015-95DD28D73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AF030A-3852-564B-BD69-71D2B4C4A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41C515-1537-DD47-8A06-307119491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120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93E3-09F5-F843-92F4-24B7E9B076B6}"/>
              </a:ext>
            </a:extLst>
          </p:cNvPr>
          <p:cNvSpPr>
            <a:spLocks noGrp="1"/>
          </p:cNvSpPr>
          <p:nvPr>
            <p:ph type="title"/>
          </p:nvPr>
        </p:nvSpPr>
        <p:spPr>
          <a:xfrm>
            <a:off x="838200" y="210343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317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96F7-5B0E-B248-882A-876A82BBCAC5}"/>
              </a:ext>
            </a:extLst>
          </p:cNvPr>
          <p:cNvSpPr>
            <a:spLocks noGrp="1"/>
          </p:cNvSpPr>
          <p:nvPr>
            <p:ph type="title"/>
          </p:nvPr>
        </p:nvSpPr>
        <p:spPr>
          <a:xfrm>
            <a:off x="838200" y="621603"/>
            <a:ext cx="10515600" cy="132556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50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51A4-ED3E-7240-B69D-D7BC0664053E}"/>
              </a:ext>
            </a:extLst>
          </p:cNvPr>
          <p:cNvSpPr>
            <a:spLocks noGrp="1"/>
          </p:cNvSpPr>
          <p:nvPr>
            <p:ph type="title"/>
          </p:nvPr>
        </p:nvSpPr>
        <p:spPr>
          <a:xfrm>
            <a:off x="2923479" y="12795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38373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D650-9E44-6941-9DE3-75D45AB48B3D}"/>
              </a:ext>
            </a:extLst>
          </p:cNvPr>
          <p:cNvSpPr>
            <a:spLocks noGrp="1"/>
          </p:cNvSpPr>
          <p:nvPr>
            <p:ph type="title"/>
          </p:nvPr>
        </p:nvSpPr>
        <p:spPr>
          <a:xfrm>
            <a:off x="838200" y="666208"/>
            <a:ext cx="10515600" cy="132556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06241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5B8-9D89-8A44-A348-A104FC53212E}"/>
              </a:ext>
            </a:extLst>
          </p:cNvPr>
          <p:cNvSpPr>
            <a:spLocks noGrp="1"/>
          </p:cNvSpPr>
          <p:nvPr>
            <p:ph type="title"/>
          </p:nvPr>
        </p:nvSpPr>
        <p:spPr>
          <a:xfrm>
            <a:off x="2332463" y="161406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953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A249-EA44-4743-BDF0-5BC7152F65E1}"/>
              </a:ext>
            </a:extLst>
          </p:cNvPr>
          <p:cNvSpPr>
            <a:spLocks noGrp="1"/>
          </p:cNvSpPr>
          <p:nvPr>
            <p:ph type="title"/>
          </p:nvPr>
        </p:nvSpPr>
        <p:spPr>
          <a:xfrm>
            <a:off x="1851102" y="599296"/>
            <a:ext cx="950269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2D8F6B6-AB4D-244B-BDFD-034B6B578631}"/>
              </a:ext>
            </a:extLst>
          </p:cNvPr>
          <p:cNvSpPr>
            <a:spLocks noGrp="1"/>
          </p:cNvSpPr>
          <p:nvPr>
            <p:ph idx="1"/>
          </p:nvPr>
        </p:nvSpPr>
        <p:spPr>
          <a:xfrm>
            <a:off x="1851102" y="2059796"/>
            <a:ext cx="95026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79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DF3C-90E2-C042-8EEB-CE16C619F324}"/>
              </a:ext>
            </a:extLst>
          </p:cNvPr>
          <p:cNvSpPr>
            <a:spLocks noGrp="1"/>
          </p:cNvSpPr>
          <p:nvPr>
            <p:ph type="title"/>
          </p:nvPr>
        </p:nvSpPr>
        <p:spPr>
          <a:xfrm>
            <a:off x="1676400" y="70612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D0B86F-1859-9A41-A22D-A8D7E707F945}"/>
              </a:ext>
            </a:extLst>
          </p:cNvPr>
          <p:cNvSpPr>
            <a:spLocks noGrp="1"/>
          </p:cNvSpPr>
          <p:nvPr>
            <p:ph type="body" idx="1"/>
          </p:nvPr>
        </p:nvSpPr>
        <p:spPr>
          <a:xfrm>
            <a:off x="1676400" y="35858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684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67F3-7248-604C-A5E9-D01ACE159C0C}"/>
              </a:ext>
            </a:extLst>
          </p:cNvPr>
          <p:cNvSpPr>
            <a:spLocks noGrp="1"/>
          </p:cNvSpPr>
          <p:nvPr>
            <p:ph type="title"/>
          </p:nvPr>
        </p:nvSpPr>
        <p:spPr>
          <a:xfrm>
            <a:off x="1596468" y="554692"/>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3DE4562-9ED7-C447-8EE1-128327041F28}"/>
              </a:ext>
            </a:extLst>
          </p:cNvPr>
          <p:cNvSpPr>
            <a:spLocks noGrp="1"/>
          </p:cNvSpPr>
          <p:nvPr>
            <p:ph sz="half" idx="1"/>
          </p:nvPr>
        </p:nvSpPr>
        <p:spPr>
          <a:xfrm>
            <a:off x="1596468" y="201519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4BCF7C9-CBC0-F84A-94F3-EC7D96F80DF4}"/>
              </a:ext>
            </a:extLst>
          </p:cNvPr>
          <p:cNvSpPr>
            <a:spLocks noGrp="1"/>
          </p:cNvSpPr>
          <p:nvPr>
            <p:ph sz="half" idx="2"/>
          </p:nvPr>
        </p:nvSpPr>
        <p:spPr>
          <a:xfrm>
            <a:off x="6930468" y="201519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69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8F15-18F6-1C45-91E4-FE16D3B26288}"/>
              </a:ext>
            </a:extLst>
          </p:cNvPr>
          <p:cNvSpPr>
            <a:spLocks noGrp="1"/>
          </p:cNvSpPr>
          <p:nvPr>
            <p:ph type="title"/>
          </p:nvPr>
        </p:nvSpPr>
        <p:spPr>
          <a:xfrm>
            <a:off x="2209800" y="766569"/>
            <a:ext cx="9354015" cy="1325563"/>
          </a:xfrm>
        </p:spPr>
        <p:txBody>
          <a:bodyPr/>
          <a:lstStyle/>
          <a:p>
            <a:r>
              <a:rPr lang="en-US"/>
              <a:t>Click to edit Master title style</a:t>
            </a:r>
          </a:p>
        </p:txBody>
      </p:sp>
    </p:spTree>
    <p:extLst>
      <p:ext uri="{BB962C8B-B14F-4D97-AF65-F5344CB8AC3E}">
        <p14:creationId xmlns:p14="http://schemas.microsoft.com/office/powerpoint/2010/main" val="245926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55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BDFE-C4A4-4D41-B019-7E78C59B91FF}"/>
              </a:ext>
            </a:extLst>
          </p:cNvPr>
          <p:cNvSpPr>
            <a:spLocks noGrp="1"/>
          </p:cNvSpPr>
          <p:nvPr>
            <p:ph type="title"/>
          </p:nvPr>
        </p:nvSpPr>
        <p:spPr>
          <a:xfrm>
            <a:off x="838200" y="48778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6B043C-3427-8E4F-B9C4-631DEBA0C12A}"/>
              </a:ext>
            </a:extLst>
          </p:cNvPr>
          <p:cNvSpPr>
            <a:spLocks noGrp="1"/>
          </p:cNvSpPr>
          <p:nvPr>
            <p:ph idx="1"/>
          </p:nvPr>
        </p:nvSpPr>
        <p:spPr>
          <a:xfrm>
            <a:off x="838200" y="194828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66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F854-D32E-A140-940C-E54A1386944E}"/>
              </a:ext>
            </a:extLst>
          </p:cNvPr>
          <p:cNvSpPr>
            <a:spLocks noGrp="1"/>
          </p:cNvSpPr>
          <p:nvPr>
            <p:ph type="title"/>
          </p:nvPr>
        </p:nvSpPr>
        <p:spPr>
          <a:xfrm>
            <a:off x="838200" y="130829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9628F-D185-114E-B2D9-4CC47B01307B}"/>
              </a:ext>
            </a:extLst>
          </p:cNvPr>
          <p:cNvSpPr>
            <a:spLocks noGrp="1"/>
          </p:cNvSpPr>
          <p:nvPr>
            <p:ph type="body" idx="1"/>
          </p:nvPr>
        </p:nvSpPr>
        <p:spPr>
          <a:xfrm>
            <a:off x="838200" y="41880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060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2987-854C-5847-8790-84482A041CDF}"/>
              </a:ext>
            </a:extLst>
          </p:cNvPr>
          <p:cNvSpPr>
            <a:spLocks noGrp="1"/>
          </p:cNvSpPr>
          <p:nvPr>
            <p:ph type="title"/>
          </p:nvPr>
        </p:nvSpPr>
        <p:spPr>
          <a:xfrm>
            <a:off x="838200" y="54354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6574F87-C10D-A540-962D-9C461A5C32D8}"/>
              </a:ext>
            </a:extLst>
          </p:cNvPr>
          <p:cNvSpPr>
            <a:spLocks noGrp="1"/>
          </p:cNvSpPr>
          <p:nvPr>
            <p:ph sz="half" idx="1"/>
          </p:nvPr>
        </p:nvSpPr>
        <p:spPr>
          <a:xfrm>
            <a:off x="838200" y="200404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8FB0E7-096E-EB4C-83E6-D012C5397E83}"/>
              </a:ext>
            </a:extLst>
          </p:cNvPr>
          <p:cNvSpPr>
            <a:spLocks noGrp="1"/>
          </p:cNvSpPr>
          <p:nvPr>
            <p:ph sz="half" idx="2"/>
          </p:nvPr>
        </p:nvSpPr>
        <p:spPr>
          <a:xfrm>
            <a:off x="6172200" y="200404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19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019FD-D7C6-FC45-8CCB-41B2AF132B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706CE9-ECA9-574B-9F86-070BA6BBD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FFF99-340B-D64F-B88B-B987C956C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C7A1F-91AC-9546-9C25-0D3420C5FD6B}" type="datetimeFigureOut">
              <a:rPr lang="en-US" smtClean="0"/>
              <a:t>8/18/2024</a:t>
            </a:fld>
            <a:endParaRPr lang="en-US"/>
          </a:p>
        </p:txBody>
      </p:sp>
      <p:sp>
        <p:nvSpPr>
          <p:cNvPr id="5" name="Footer Placeholder 4">
            <a:extLst>
              <a:ext uri="{FF2B5EF4-FFF2-40B4-BE49-F238E27FC236}">
                <a16:creationId xmlns:a16="http://schemas.microsoft.com/office/drawing/2014/main" id="{16F70011-E0DC-A54D-959D-A2DB6A98F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EF6B4-D2C8-1A47-89DC-3999B3A9E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12B69-1D98-B04E-B5A7-5F5ADAE23A14}" type="slidenum">
              <a:rPr lang="en-US" smtClean="0"/>
              <a:t>‹#›</a:t>
            </a:fld>
            <a:endParaRPr lang="en-US"/>
          </a:p>
        </p:txBody>
      </p:sp>
      <p:pic>
        <p:nvPicPr>
          <p:cNvPr id="7" name="Picture 6">
            <a:extLst>
              <a:ext uri="{FF2B5EF4-FFF2-40B4-BE49-F238E27FC236}">
                <a16:creationId xmlns:a16="http://schemas.microsoft.com/office/drawing/2014/main" id="{3866DA9F-EB19-1540-8830-E8CC6409C3E5}"/>
              </a:ext>
            </a:extLst>
          </p:cNvPr>
          <p:cNvPicPr>
            <a:picLocks noChangeAspect="1"/>
          </p:cNvPicPr>
          <p:nvPr userDrawn="1"/>
        </p:nvPicPr>
        <p:blipFill>
          <a:blip r:embed="rId8"/>
          <a:stretch>
            <a:fillRect/>
          </a:stretch>
        </p:blipFill>
        <p:spPr>
          <a:xfrm>
            <a:off x="0" y="11151"/>
            <a:ext cx="12192000" cy="6858000"/>
          </a:xfrm>
          <a:prstGeom prst="rect">
            <a:avLst/>
          </a:prstGeom>
        </p:spPr>
      </p:pic>
    </p:spTree>
    <p:extLst>
      <p:ext uri="{BB962C8B-B14F-4D97-AF65-F5344CB8AC3E}">
        <p14:creationId xmlns:p14="http://schemas.microsoft.com/office/powerpoint/2010/main" val="135592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900CB-A92D-CA4F-A33D-F9FD1EB15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2BEEC-1E4B-7242-A834-C1A6C1597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55A10-6FF9-2941-AD16-A3B6215D4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AADFE-A1E4-1442-A401-C6AA07A5AF5B}" type="datetimeFigureOut">
              <a:rPr lang="en-US" smtClean="0"/>
              <a:t>8/18/2024</a:t>
            </a:fld>
            <a:endParaRPr lang="en-US"/>
          </a:p>
        </p:txBody>
      </p:sp>
      <p:sp>
        <p:nvSpPr>
          <p:cNvPr id="5" name="Footer Placeholder 4">
            <a:extLst>
              <a:ext uri="{FF2B5EF4-FFF2-40B4-BE49-F238E27FC236}">
                <a16:creationId xmlns:a16="http://schemas.microsoft.com/office/drawing/2014/main" id="{641AD779-7F61-8246-8D1B-B517040A1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ED0A03-67B7-0D45-B984-CF98D808A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D999-F3BC-A74D-860B-C2AC92C236A3}" type="slidenum">
              <a:rPr lang="en-US" smtClean="0"/>
              <a:t>‹#›</a:t>
            </a:fld>
            <a:endParaRPr lang="en-US"/>
          </a:p>
        </p:txBody>
      </p:sp>
      <p:pic>
        <p:nvPicPr>
          <p:cNvPr id="7" name="Picture 6">
            <a:extLst>
              <a:ext uri="{FF2B5EF4-FFF2-40B4-BE49-F238E27FC236}">
                <a16:creationId xmlns:a16="http://schemas.microsoft.com/office/drawing/2014/main" id="{431B053C-96C3-F840-A8E2-70CDAED5DE62}"/>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9406369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DA3D42-39F0-2B43-B857-4FDC94C363B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7872933"/>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FAE47-6BE1-344F-BF4E-91DA9991A29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872912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34335-0846-EC4A-834B-7EC5D4A83847}"/>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63757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953EA-6F0A-0745-81AA-42154566A4F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6162687"/>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AD8E14-E055-4347-931C-F9978334CA7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6795473"/>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byums-mentoring.byu.edu/"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mailto:Scott.Pann@gmai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6C75-BA17-5E47-8AD6-7220C9597026}"/>
              </a:ext>
            </a:extLst>
          </p:cNvPr>
          <p:cNvSpPr>
            <a:spLocks noGrp="1"/>
          </p:cNvSpPr>
          <p:nvPr>
            <p:ph type="ctrTitle"/>
          </p:nvPr>
        </p:nvSpPr>
        <p:spPr>
          <a:xfrm>
            <a:off x="416689" y="1122363"/>
            <a:ext cx="11273741" cy="2387600"/>
          </a:xfrm>
        </p:spPr>
        <p:txBody>
          <a:bodyPr>
            <a:normAutofit/>
          </a:bodyPr>
          <a:lstStyle/>
          <a:p>
            <a:r>
              <a:rPr lang="en-US" sz="4400" b="1" dirty="0"/>
              <a:t>Young Professionals Career Engagement Program</a:t>
            </a:r>
            <a:br>
              <a:rPr lang="en-US" sz="4400" b="1" dirty="0"/>
            </a:br>
            <a:r>
              <a:rPr lang="en-US" sz="4400" b="1" i="1" dirty="0"/>
              <a:t>Introduction &amp; Best Practices</a:t>
            </a:r>
          </a:p>
        </p:txBody>
      </p:sp>
      <p:sp>
        <p:nvSpPr>
          <p:cNvPr id="3" name="Subtitle 2">
            <a:extLst>
              <a:ext uri="{FF2B5EF4-FFF2-40B4-BE49-F238E27FC236}">
                <a16:creationId xmlns:a16="http://schemas.microsoft.com/office/drawing/2014/main" id="{BA54145B-020F-7A4A-B4A6-5DFC2D8FDD25}"/>
              </a:ext>
            </a:extLst>
          </p:cNvPr>
          <p:cNvSpPr>
            <a:spLocks noGrp="1"/>
          </p:cNvSpPr>
          <p:nvPr>
            <p:ph type="subTitle" idx="1"/>
          </p:nvPr>
        </p:nvSpPr>
        <p:spPr>
          <a:xfrm>
            <a:off x="1992342" y="3808071"/>
            <a:ext cx="9144000" cy="1927565"/>
          </a:xfrm>
        </p:spPr>
        <p:txBody>
          <a:bodyPr>
            <a:normAutofit/>
          </a:bodyPr>
          <a:lstStyle/>
          <a:p>
            <a:r>
              <a:rPr lang="en-US" sz="3100" dirty="0"/>
              <a:t>Exploring our Free Mentoring Program for Individuals Ages 16-35.</a:t>
            </a:r>
          </a:p>
          <a:p>
            <a:r>
              <a:rPr lang="en-US" sz="3100" dirty="0"/>
              <a:t> </a:t>
            </a:r>
            <a:r>
              <a:rPr lang="en-US" sz="3100" i="1" dirty="0"/>
              <a:t>Developed by the BYU Management Society </a:t>
            </a:r>
          </a:p>
          <a:p>
            <a:endParaRPr lang="en-US" sz="3100" dirty="0"/>
          </a:p>
          <a:p>
            <a:endParaRPr lang="en-US" sz="2800" dirty="0"/>
          </a:p>
          <a:p>
            <a:endParaRPr lang="en-US" sz="2800" dirty="0"/>
          </a:p>
          <a:p>
            <a:endParaRPr lang="en-US" sz="2800" dirty="0"/>
          </a:p>
        </p:txBody>
      </p:sp>
    </p:spTree>
    <p:extLst>
      <p:ext uri="{BB962C8B-B14F-4D97-AF65-F5344CB8AC3E}">
        <p14:creationId xmlns:p14="http://schemas.microsoft.com/office/powerpoint/2010/main" val="20682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77EA-9467-2BB6-0DB7-5DD48317B974}"/>
              </a:ext>
            </a:extLst>
          </p:cNvPr>
          <p:cNvSpPr>
            <a:spLocks noGrp="1"/>
          </p:cNvSpPr>
          <p:nvPr>
            <p:ph type="title"/>
          </p:nvPr>
        </p:nvSpPr>
        <p:spPr>
          <a:xfrm>
            <a:off x="838200" y="1308295"/>
            <a:ext cx="10515600" cy="1212168"/>
          </a:xfrm>
        </p:spPr>
        <p:txBody>
          <a:bodyPr>
            <a:normAutofit fontScale="90000"/>
          </a:bodyPr>
          <a:lstStyle/>
          <a:p>
            <a:r>
              <a:rPr lang="en-US" sz="4400" b="1" dirty="0"/>
              <a:t>We collaborate with organizations helping young adults to succeed such as:</a:t>
            </a:r>
          </a:p>
        </p:txBody>
      </p:sp>
      <p:sp>
        <p:nvSpPr>
          <p:cNvPr id="3" name="Text Placeholder 2">
            <a:extLst>
              <a:ext uri="{FF2B5EF4-FFF2-40B4-BE49-F238E27FC236}">
                <a16:creationId xmlns:a16="http://schemas.microsoft.com/office/drawing/2014/main" id="{B5563905-ECE6-6C60-4565-0D28B9E2A6C2}"/>
              </a:ext>
            </a:extLst>
          </p:cNvPr>
          <p:cNvSpPr>
            <a:spLocks noGrp="1"/>
          </p:cNvSpPr>
          <p:nvPr>
            <p:ph type="body" idx="1"/>
          </p:nvPr>
        </p:nvSpPr>
        <p:spPr>
          <a:xfrm>
            <a:off x="838200" y="3094893"/>
            <a:ext cx="10515600" cy="2593314"/>
          </a:xfrm>
        </p:spPr>
        <p:txBody>
          <a:bodyPr/>
          <a:lstStyle/>
          <a:p>
            <a:pPr marL="342900" indent="-342900">
              <a:buFont typeface="Arial" panose="020B0604020202020204" pitchFamily="34" charset="0"/>
              <a:buChar char="•"/>
            </a:pPr>
            <a:r>
              <a:rPr lang="en-US" sz="3200" dirty="0">
                <a:solidFill>
                  <a:schemeClr val="tx1"/>
                </a:solidFill>
              </a:rPr>
              <a:t>The Skep Foundation</a:t>
            </a:r>
          </a:p>
          <a:p>
            <a:pPr marL="342900" indent="-342900">
              <a:buFont typeface="Arial" panose="020B0604020202020204" pitchFamily="34" charset="0"/>
              <a:buChar char="•"/>
            </a:pPr>
            <a:r>
              <a:rPr lang="en-US" sz="3200" dirty="0">
                <a:solidFill>
                  <a:schemeClr val="tx1"/>
                </a:solidFill>
              </a:rPr>
              <a:t>The Academy for Creating Enterprise</a:t>
            </a:r>
          </a:p>
          <a:p>
            <a:pPr marL="342900" indent="-342900">
              <a:buFont typeface="Arial" panose="020B0604020202020204" pitchFamily="34" charset="0"/>
              <a:buChar char="•"/>
            </a:pPr>
            <a:r>
              <a:rPr lang="en-US" sz="3200" dirty="0">
                <a:solidFill>
                  <a:schemeClr val="tx1"/>
                </a:solidFill>
              </a:rPr>
              <a:t>Interweave Solutions</a:t>
            </a:r>
          </a:p>
          <a:p>
            <a:endParaRPr lang="en-US" dirty="0"/>
          </a:p>
        </p:txBody>
      </p:sp>
    </p:spTree>
    <p:extLst>
      <p:ext uri="{BB962C8B-B14F-4D97-AF65-F5344CB8AC3E}">
        <p14:creationId xmlns:p14="http://schemas.microsoft.com/office/powerpoint/2010/main" val="291805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7EA6-1CC5-49FF-B1AE-02547141F407}"/>
              </a:ext>
            </a:extLst>
          </p:cNvPr>
          <p:cNvSpPr>
            <a:spLocks noGrp="1"/>
          </p:cNvSpPr>
          <p:nvPr>
            <p:ph type="title"/>
          </p:nvPr>
        </p:nvSpPr>
        <p:spPr>
          <a:xfrm>
            <a:off x="838200" y="914401"/>
            <a:ext cx="10515600" cy="745724"/>
          </a:xfrm>
        </p:spPr>
        <p:txBody>
          <a:bodyPr>
            <a:normAutofit/>
          </a:bodyPr>
          <a:lstStyle/>
          <a:p>
            <a:r>
              <a:rPr lang="en-US" sz="4400" b="1" dirty="0"/>
              <a:t>Benefit to Mentees:</a:t>
            </a:r>
          </a:p>
        </p:txBody>
      </p:sp>
      <p:sp>
        <p:nvSpPr>
          <p:cNvPr id="3" name="Text Placeholder 2">
            <a:extLst>
              <a:ext uri="{FF2B5EF4-FFF2-40B4-BE49-F238E27FC236}">
                <a16:creationId xmlns:a16="http://schemas.microsoft.com/office/drawing/2014/main" id="{F96F940B-8187-4582-86D6-FCC31962DBEB}"/>
              </a:ext>
            </a:extLst>
          </p:cNvPr>
          <p:cNvSpPr>
            <a:spLocks noGrp="1"/>
          </p:cNvSpPr>
          <p:nvPr>
            <p:ph type="body" idx="1"/>
          </p:nvPr>
        </p:nvSpPr>
        <p:spPr>
          <a:xfrm>
            <a:off x="838200" y="1660125"/>
            <a:ext cx="10515600" cy="4028081"/>
          </a:xfrm>
        </p:spPr>
        <p:txBody>
          <a:bodyPr>
            <a:normAutofit fontScale="92500" lnSpcReduction="10000"/>
          </a:bodyPr>
          <a:lstStyle/>
          <a:p>
            <a:pPr marL="342900" indent="-342900">
              <a:buFont typeface="Wingdings" panose="05000000000000000000" pitchFamily="2" charset="2"/>
              <a:buChar char="Ø"/>
            </a:pPr>
            <a:r>
              <a:rPr lang="en-US" sz="2600" dirty="0">
                <a:solidFill>
                  <a:schemeClr val="tx1"/>
                </a:solidFill>
              </a:rPr>
              <a:t>Whether an individual is exploring his or her career options or has settled into their career path, </a:t>
            </a:r>
            <a:r>
              <a:rPr lang="en-US" sz="2600" b="1" dirty="0">
                <a:solidFill>
                  <a:schemeClr val="tx1"/>
                </a:solidFill>
              </a:rPr>
              <a:t>connecting with experienced professionals can help jumpstart a successful professional career. </a:t>
            </a:r>
            <a:r>
              <a:rPr lang="en-US" sz="2600" dirty="0">
                <a:solidFill>
                  <a:schemeClr val="tx1"/>
                </a:solidFill>
              </a:rPr>
              <a:t>We have been counseled to “prepare every needful thing.” The program supports individuals with a desire to build a career that is goal- oriented, financially rewarding and engaging. </a:t>
            </a:r>
          </a:p>
          <a:p>
            <a:pPr marL="342900" indent="-342900">
              <a:buFont typeface="Wingdings" panose="05000000000000000000" pitchFamily="2" charset="2"/>
              <a:buChar char="Ø"/>
            </a:pPr>
            <a:r>
              <a:rPr lang="en-US" sz="2600" dirty="0">
                <a:solidFill>
                  <a:schemeClr val="tx1"/>
                </a:solidFill>
              </a:rPr>
              <a:t>The program will assist in helping them to </a:t>
            </a:r>
            <a:r>
              <a:rPr lang="en-US" sz="2600" b="1" dirty="0">
                <a:solidFill>
                  <a:schemeClr val="tx1"/>
                </a:solidFill>
              </a:rPr>
              <a:t>enter the workforce as confident, committed and ethical professionals. </a:t>
            </a:r>
          </a:p>
          <a:p>
            <a:pPr marL="342900" indent="-342900">
              <a:buFont typeface="Wingdings" panose="05000000000000000000" pitchFamily="2" charset="2"/>
              <a:buChar char="Ø"/>
            </a:pPr>
            <a:r>
              <a:rPr lang="en-US" sz="2600" dirty="0">
                <a:solidFill>
                  <a:schemeClr val="tx1"/>
                </a:solidFill>
              </a:rPr>
              <a:t>Allows individuals an opportunity to </a:t>
            </a:r>
            <a:r>
              <a:rPr lang="en-US" sz="2600" b="1" dirty="0">
                <a:solidFill>
                  <a:schemeClr val="tx1"/>
                </a:solidFill>
              </a:rPr>
              <a:t>explore various career fields </a:t>
            </a:r>
            <a:r>
              <a:rPr lang="en-US" sz="2600" dirty="0">
                <a:solidFill>
                  <a:schemeClr val="tx1"/>
                </a:solidFill>
              </a:rPr>
              <a:t>before spending the time and money necessary to gain the education and experience required to enter that career. </a:t>
            </a:r>
          </a:p>
          <a:p>
            <a:pPr marL="342900" indent="-342900">
              <a:buFont typeface="Wingdings" panose="05000000000000000000" pitchFamily="2" charset="2"/>
              <a:buChar char="Ø"/>
            </a:pPr>
            <a:r>
              <a:rPr lang="en-US" sz="2600" dirty="0">
                <a:solidFill>
                  <a:schemeClr val="tx1"/>
                </a:solidFill>
              </a:rPr>
              <a:t>Helps individuals </a:t>
            </a:r>
            <a:r>
              <a:rPr lang="en-US" sz="2600" b="1" dirty="0">
                <a:solidFill>
                  <a:schemeClr val="tx1"/>
                </a:solidFill>
              </a:rPr>
              <a:t>develop meaningful careers </a:t>
            </a:r>
            <a:r>
              <a:rPr lang="en-US" sz="2600" dirty="0">
                <a:solidFill>
                  <a:schemeClr val="tx1"/>
                </a:solidFill>
              </a:rPr>
              <a:t>which can help them to move forward with </a:t>
            </a:r>
            <a:r>
              <a:rPr lang="en-US" sz="2600" b="1" dirty="0">
                <a:solidFill>
                  <a:schemeClr val="tx1"/>
                </a:solidFill>
              </a:rPr>
              <a:t>critical life steps </a:t>
            </a:r>
            <a:r>
              <a:rPr lang="en-US" sz="2600" dirty="0">
                <a:solidFill>
                  <a:schemeClr val="tx1"/>
                </a:solidFill>
              </a:rPr>
              <a:t>such as getting married and raising a family.</a:t>
            </a:r>
          </a:p>
          <a:p>
            <a:endParaRPr lang="en-US" dirty="0">
              <a:solidFill>
                <a:schemeClr val="tx1"/>
              </a:solidFill>
            </a:endParaRPr>
          </a:p>
        </p:txBody>
      </p:sp>
    </p:spTree>
    <p:extLst>
      <p:ext uri="{BB962C8B-B14F-4D97-AF65-F5344CB8AC3E}">
        <p14:creationId xmlns:p14="http://schemas.microsoft.com/office/powerpoint/2010/main" val="414425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D62A-DB77-4F4B-88E5-C4AE9241A103}"/>
              </a:ext>
            </a:extLst>
          </p:cNvPr>
          <p:cNvSpPr>
            <a:spLocks noGrp="1"/>
          </p:cNvSpPr>
          <p:nvPr>
            <p:ph type="title"/>
          </p:nvPr>
        </p:nvSpPr>
        <p:spPr>
          <a:xfrm>
            <a:off x="838200" y="1250422"/>
            <a:ext cx="10515600" cy="798298"/>
          </a:xfrm>
        </p:spPr>
        <p:txBody>
          <a:bodyPr>
            <a:normAutofit/>
          </a:bodyPr>
          <a:lstStyle/>
          <a:p>
            <a:r>
              <a:rPr lang="en-US" sz="4400" b="1" dirty="0"/>
              <a:t>Benefit to our Communities</a:t>
            </a:r>
          </a:p>
        </p:txBody>
      </p:sp>
      <p:sp>
        <p:nvSpPr>
          <p:cNvPr id="3" name="Text Placeholder 2">
            <a:extLst>
              <a:ext uri="{FF2B5EF4-FFF2-40B4-BE49-F238E27FC236}">
                <a16:creationId xmlns:a16="http://schemas.microsoft.com/office/drawing/2014/main" id="{689E0E2D-2A37-4AF4-8928-5A9EDD334A46}"/>
              </a:ext>
            </a:extLst>
          </p:cNvPr>
          <p:cNvSpPr>
            <a:spLocks noGrp="1"/>
          </p:cNvSpPr>
          <p:nvPr>
            <p:ph type="body" idx="1"/>
          </p:nvPr>
        </p:nvSpPr>
        <p:spPr>
          <a:xfrm>
            <a:off x="838200" y="2142565"/>
            <a:ext cx="10515600" cy="3568791"/>
          </a:xfrm>
        </p:spPr>
        <p:txBody>
          <a:bodyPr>
            <a:normAutofit fontScale="92500"/>
          </a:bodyPr>
          <a:lstStyle/>
          <a:p>
            <a:pPr marL="342900" indent="-342900">
              <a:buFont typeface="Wingdings" panose="05000000000000000000" pitchFamily="2" charset="2"/>
              <a:buChar char="Ø"/>
            </a:pPr>
            <a:r>
              <a:rPr lang="en-US" b="1" dirty="0">
                <a:solidFill>
                  <a:srgbClr val="222222"/>
                </a:solidFill>
                <a:effectLst/>
                <a:ea typeface="Calibri" panose="020F0502020204030204" pitchFamily="34" charset="0"/>
                <a:cs typeface="Times New Roman" panose="02020603050405020304" pitchFamily="18" charset="0"/>
              </a:rPr>
              <a:t>Home country benefit. </a:t>
            </a:r>
            <a:r>
              <a:rPr lang="en-US" dirty="0">
                <a:solidFill>
                  <a:srgbClr val="222222"/>
                </a:solidFill>
                <a:ea typeface="Calibri" panose="020F0502020204030204" pitchFamily="34" charset="0"/>
                <a:cs typeface="Times New Roman" panose="02020603050405020304" pitchFamily="18" charset="0"/>
              </a:rPr>
              <a:t>By helping individuals </a:t>
            </a:r>
            <a:r>
              <a:rPr lang="en-US" dirty="0">
                <a:solidFill>
                  <a:srgbClr val="222222"/>
                </a:solidFill>
                <a:effectLst/>
                <a:ea typeface="Calibri" panose="020F0502020204030204" pitchFamily="34" charset="0"/>
                <a:cs typeface="Times New Roman" panose="02020603050405020304" pitchFamily="18" charset="0"/>
              </a:rPr>
              <a:t>secure good employment or start new businesses within their home country, we build upon that country’s intellectual capacity, employment base and economy. A strong economy can create a</a:t>
            </a:r>
            <a:r>
              <a:rPr lang="en-US" dirty="0">
                <a:solidFill>
                  <a:schemeClr val="tx1"/>
                </a:solidFill>
              </a:rPr>
              <a:t> vibrant and productive society providing a stable base to generate new employment opportunities.  </a:t>
            </a:r>
            <a:endParaRPr lang="en-US" b="1" dirty="0">
              <a:solidFill>
                <a:schemeClr val="tx1"/>
              </a:solidFill>
            </a:endParaRPr>
          </a:p>
          <a:p>
            <a:pPr marL="342900" indent="-342900">
              <a:buFont typeface="Wingdings" panose="05000000000000000000" pitchFamily="2" charset="2"/>
              <a:buChar char="Ø"/>
            </a:pPr>
            <a:r>
              <a:rPr lang="en-US" b="1" dirty="0">
                <a:solidFill>
                  <a:schemeClr val="tx1"/>
                </a:solidFill>
              </a:rPr>
              <a:t>Positively influences the community </a:t>
            </a:r>
            <a:r>
              <a:rPr lang="en-US" dirty="0">
                <a:solidFill>
                  <a:schemeClr val="tx1"/>
                </a:solidFill>
              </a:rPr>
              <a:t>by helping young adults to become energized, focused and productive citizens.</a:t>
            </a:r>
          </a:p>
          <a:p>
            <a:pPr marL="342900" indent="-342900">
              <a:buFont typeface="Wingdings" panose="05000000000000000000" pitchFamily="2" charset="2"/>
              <a:buChar char="Ø"/>
            </a:pPr>
            <a:r>
              <a:rPr lang="en-US" dirty="0">
                <a:solidFill>
                  <a:schemeClr val="tx1"/>
                </a:solidFill>
              </a:rPr>
              <a:t>Engages </a:t>
            </a:r>
            <a:r>
              <a:rPr lang="en-US" b="1" dirty="0">
                <a:solidFill>
                  <a:schemeClr val="tx1"/>
                </a:solidFill>
              </a:rPr>
              <a:t>business and civic leader interaction</a:t>
            </a:r>
            <a:r>
              <a:rPr lang="en-US" dirty="0">
                <a:solidFill>
                  <a:schemeClr val="tx1"/>
                </a:solidFill>
              </a:rPr>
              <a:t> with Young Professionals in the community.</a:t>
            </a:r>
          </a:p>
          <a:p>
            <a:pPr marL="342900" indent="-342900">
              <a:buFont typeface="Wingdings" panose="05000000000000000000" pitchFamily="2" charset="2"/>
              <a:buChar char="Ø"/>
            </a:pPr>
            <a:r>
              <a:rPr lang="en-US" dirty="0">
                <a:solidFill>
                  <a:schemeClr val="tx1"/>
                </a:solidFill>
              </a:rPr>
              <a:t>Provides a proven program in which </a:t>
            </a:r>
            <a:r>
              <a:rPr lang="en-US" b="1" dirty="0">
                <a:solidFill>
                  <a:schemeClr val="tx1"/>
                </a:solidFill>
              </a:rPr>
              <a:t>professionals</a:t>
            </a:r>
            <a:r>
              <a:rPr lang="en-US" dirty="0">
                <a:solidFill>
                  <a:schemeClr val="tx1"/>
                </a:solidFill>
              </a:rPr>
              <a:t> in the community mentor </a:t>
            </a:r>
            <a:r>
              <a:rPr lang="en-US" b="1" dirty="0">
                <a:solidFill>
                  <a:schemeClr val="tx1"/>
                </a:solidFill>
              </a:rPr>
              <a:t>individuals</a:t>
            </a:r>
            <a:endParaRPr lang="en-US" dirty="0">
              <a:solidFill>
                <a:schemeClr val="tx1"/>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0079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1CC2-3D18-4288-8270-E54C643E1B9B}"/>
              </a:ext>
            </a:extLst>
          </p:cNvPr>
          <p:cNvSpPr>
            <a:spLocks noGrp="1"/>
          </p:cNvSpPr>
          <p:nvPr>
            <p:ph type="title"/>
          </p:nvPr>
        </p:nvSpPr>
        <p:spPr>
          <a:xfrm>
            <a:off x="838200" y="852256"/>
            <a:ext cx="10515600" cy="1138589"/>
          </a:xfrm>
        </p:spPr>
        <p:txBody>
          <a:bodyPr>
            <a:noAutofit/>
          </a:bodyPr>
          <a:lstStyle/>
          <a:p>
            <a:r>
              <a:rPr lang="en-US" sz="4000" b="1" dirty="0"/>
              <a:t>Benefit to the BYUMS and to our members:</a:t>
            </a:r>
          </a:p>
        </p:txBody>
      </p:sp>
      <p:sp>
        <p:nvSpPr>
          <p:cNvPr id="3" name="Text Placeholder 2">
            <a:extLst>
              <a:ext uri="{FF2B5EF4-FFF2-40B4-BE49-F238E27FC236}">
                <a16:creationId xmlns:a16="http://schemas.microsoft.com/office/drawing/2014/main" id="{187B4660-EB66-4296-8DD9-B2324F106DB1}"/>
              </a:ext>
            </a:extLst>
          </p:cNvPr>
          <p:cNvSpPr>
            <a:spLocks noGrp="1"/>
          </p:cNvSpPr>
          <p:nvPr>
            <p:ph type="body" idx="1"/>
          </p:nvPr>
        </p:nvSpPr>
        <p:spPr>
          <a:xfrm>
            <a:off x="838200" y="2245489"/>
            <a:ext cx="10515600" cy="3449255"/>
          </a:xfrm>
        </p:spPr>
        <p:txBody>
          <a:bodyPr>
            <a:noAutofit/>
          </a:bodyPr>
          <a:lstStyle/>
          <a:p>
            <a:r>
              <a:rPr lang="en-US" dirty="0">
                <a:solidFill>
                  <a:schemeClr val="tx1"/>
                </a:solidFill>
              </a:rPr>
              <a:t>➢ </a:t>
            </a:r>
            <a:r>
              <a:rPr lang="en-US" b="1" dirty="0">
                <a:solidFill>
                  <a:schemeClr val="tx1"/>
                </a:solidFill>
              </a:rPr>
              <a:t>Directly supports the mission of the Society </a:t>
            </a:r>
            <a:r>
              <a:rPr lang="en-US" dirty="0">
                <a:solidFill>
                  <a:schemeClr val="tx1"/>
                </a:solidFill>
              </a:rPr>
              <a:t>in "Growing moral and ethical leadership around the world.“ </a:t>
            </a:r>
          </a:p>
          <a:p>
            <a:r>
              <a:rPr lang="en-US" dirty="0">
                <a:solidFill>
                  <a:schemeClr val="tx1"/>
                </a:solidFill>
              </a:rPr>
              <a:t>➢ Provides a powerful service that can </a:t>
            </a:r>
            <a:r>
              <a:rPr lang="en-US" b="1" dirty="0">
                <a:solidFill>
                  <a:schemeClr val="tx1"/>
                </a:solidFill>
              </a:rPr>
              <a:t>dramatically improve the lives </a:t>
            </a:r>
            <a:r>
              <a:rPr lang="en-US" dirty="0">
                <a:solidFill>
                  <a:schemeClr val="tx1"/>
                </a:solidFill>
              </a:rPr>
              <a:t>of the younger generation and recent college graduates.</a:t>
            </a:r>
          </a:p>
          <a:p>
            <a:r>
              <a:rPr lang="en-US" dirty="0">
                <a:solidFill>
                  <a:schemeClr val="tx1"/>
                </a:solidFill>
              </a:rPr>
              <a:t>➢ Injects </a:t>
            </a:r>
            <a:r>
              <a:rPr lang="en-US" b="1" dirty="0">
                <a:solidFill>
                  <a:schemeClr val="tx1"/>
                </a:solidFill>
              </a:rPr>
              <a:t>new purpose and excitement </a:t>
            </a:r>
            <a:r>
              <a:rPr lang="en-US" dirty="0">
                <a:solidFill>
                  <a:schemeClr val="tx1"/>
                </a:solidFill>
              </a:rPr>
              <a:t>into the Society. </a:t>
            </a:r>
          </a:p>
          <a:p>
            <a:r>
              <a:rPr lang="en-US" dirty="0">
                <a:solidFill>
                  <a:schemeClr val="tx1"/>
                </a:solidFill>
              </a:rPr>
              <a:t>➢ </a:t>
            </a:r>
            <a:r>
              <a:rPr lang="en-US" b="1" dirty="0">
                <a:solidFill>
                  <a:schemeClr val="tx1"/>
                </a:solidFill>
              </a:rPr>
              <a:t>Utilizes the power of connection </a:t>
            </a:r>
            <a:r>
              <a:rPr lang="en-US" dirty="0">
                <a:solidFill>
                  <a:schemeClr val="tx1"/>
                </a:solidFill>
              </a:rPr>
              <a:t>between the individuals enrolled in the program, members of the BYUMS, the business community and Brigham Young University. </a:t>
            </a:r>
          </a:p>
        </p:txBody>
      </p:sp>
    </p:spTree>
    <p:extLst>
      <p:ext uri="{BB962C8B-B14F-4D97-AF65-F5344CB8AC3E}">
        <p14:creationId xmlns:p14="http://schemas.microsoft.com/office/powerpoint/2010/main" val="78625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353-B66D-43A1-82AE-E713FB6046B0}"/>
              </a:ext>
            </a:extLst>
          </p:cNvPr>
          <p:cNvSpPr>
            <a:spLocks noGrp="1"/>
          </p:cNvSpPr>
          <p:nvPr>
            <p:ph type="title"/>
          </p:nvPr>
        </p:nvSpPr>
        <p:spPr>
          <a:xfrm>
            <a:off x="838199" y="878889"/>
            <a:ext cx="10658383" cy="614245"/>
          </a:xfrm>
        </p:spPr>
        <p:txBody>
          <a:bodyPr>
            <a:noAutofit/>
          </a:bodyPr>
          <a:lstStyle/>
          <a:p>
            <a:r>
              <a:rPr lang="en-US" sz="3200" b="1" dirty="0"/>
              <a:t>Additional Benefits to the BYUMS:</a:t>
            </a:r>
          </a:p>
        </p:txBody>
      </p:sp>
      <p:sp>
        <p:nvSpPr>
          <p:cNvPr id="3" name="Text Placeholder 2">
            <a:extLst>
              <a:ext uri="{FF2B5EF4-FFF2-40B4-BE49-F238E27FC236}">
                <a16:creationId xmlns:a16="http://schemas.microsoft.com/office/drawing/2014/main" id="{C2E7A6DB-1C95-4005-931E-F894B1B8EEE4}"/>
              </a:ext>
            </a:extLst>
          </p:cNvPr>
          <p:cNvSpPr>
            <a:spLocks noGrp="1"/>
          </p:cNvSpPr>
          <p:nvPr>
            <p:ph type="body" idx="1"/>
          </p:nvPr>
        </p:nvSpPr>
        <p:spPr>
          <a:xfrm>
            <a:off x="687280" y="1731145"/>
            <a:ext cx="10515600" cy="4057095"/>
          </a:xfrm>
        </p:spPr>
        <p:txBody>
          <a:bodyPr>
            <a:normAutofit/>
          </a:bodyPr>
          <a:lstStyle/>
          <a:p>
            <a:r>
              <a:rPr lang="en-US" dirty="0">
                <a:solidFill>
                  <a:schemeClr val="tx1"/>
                </a:solidFill>
              </a:rPr>
              <a:t>➢ Provides a vehicle for the </a:t>
            </a:r>
            <a:r>
              <a:rPr lang="en-US" b="1" dirty="0">
                <a:solidFill>
                  <a:schemeClr val="tx1"/>
                </a:solidFill>
              </a:rPr>
              <a:t>BYUMS to further expand its influence worldwide </a:t>
            </a:r>
            <a:r>
              <a:rPr lang="en-US" dirty="0">
                <a:solidFill>
                  <a:schemeClr val="tx1"/>
                </a:solidFill>
              </a:rPr>
              <a:t>and </a:t>
            </a:r>
            <a:r>
              <a:rPr lang="en-US" b="1" dirty="0">
                <a:solidFill>
                  <a:schemeClr val="tx1"/>
                </a:solidFill>
              </a:rPr>
              <a:t>engage its members and other community leaders </a:t>
            </a:r>
            <a:r>
              <a:rPr lang="en-US" dirty="0">
                <a:solidFill>
                  <a:schemeClr val="tx1"/>
                </a:solidFill>
              </a:rPr>
              <a:t>in positively influencing our next generation of leaders.</a:t>
            </a:r>
          </a:p>
          <a:p>
            <a:r>
              <a:rPr lang="en-US" dirty="0">
                <a:solidFill>
                  <a:schemeClr val="tx1"/>
                </a:solidFill>
              </a:rPr>
              <a:t> ➢ Assist our chapter members and others ages 16-30 in </a:t>
            </a:r>
            <a:r>
              <a:rPr lang="en-US" b="1" dirty="0">
                <a:solidFill>
                  <a:schemeClr val="tx1"/>
                </a:solidFill>
              </a:rPr>
              <a:t>developing meaningful careers. </a:t>
            </a:r>
          </a:p>
          <a:p>
            <a:r>
              <a:rPr lang="en-US" dirty="0">
                <a:solidFill>
                  <a:schemeClr val="tx1"/>
                </a:solidFill>
              </a:rPr>
              <a:t>➢ Encourages </a:t>
            </a:r>
            <a:r>
              <a:rPr lang="en-US" b="1" dirty="0">
                <a:solidFill>
                  <a:schemeClr val="tx1"/>
                </a:solidFill>
              </a:rPr>
              <a:t>new BYUMS chapter membership</a:t>
            </a:r>
            <a:r>
              <a:rPr lang="en-US" dirty="0">
                <a:solidFill>
                  <a:schemeClr val="tx1"/>
                </a:solidFill>
              </a:rPr>
              <a:t>. Young adults and professionals participating in the program are encouraged join a local BYUMS chapter. </a:t>
            </a:r>
          </a:p>
          <a:p>
            <a:r>
              <a:rPr lang="en-US" dirty="0">
                <a:solidFill>
                  <a:schemeClr val="tx1"/>
                </a:solidFill>
              </a:rPr>
              <a:t>➢ </a:t>
            </a:r>
            <a:r>
              <a:rPr lang="en-US" b="1" dirty="0">
                <a:solidFill>
                  <a:schemeClr val="tx1"/>
                </a:solidFill>
              </a:rPr>
              <a:t>Supports our mission </a:t>
            </a:r>
            <a:r>
              <a:rPr lang="en-US" dirty="0">
                <a:solidFill>
                  <a:schemeClr val="tx1"/>
                </a:solidFill>
              </a:rPr>
              <a:t>of reaching out to millennials, return missionaries, women and recent college graduates by providing a powerful service that can dramatically improve their lives.</a:t>
            </a:r>
          </a:p>
          <a:p>
            <a:endParaRPr lang="en-US" dirty="0"/>
          </a:p>
        </p:txBody>
      </p:sp>
    </p:spTree>
    <p:extLst>
      <p:ext uri="{BB962C8B-B14F-4D97-AF65-F5344CB8AC3E}">
        <p14:creationId xmlns:p14="http://schemas.microsoft.com/office/powerpoint/2010/main" val="26073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E859-0D49-45B7-82E1-925842D000C7}"/>
              </a:ext>
            </a:extLst>
          </p:cNvPr>
          <p:cNvSpPr>
            <a:spLocks noGrp="1"/>
          </p:cNvSpPr>
          <p:nvPr>
            <p:ph type="title"/>
          </p:nvPr>
        </p:nvSpPr>
        <p:spPr>
          <a:xfrm>
            <a:off x="838200" y="896645"/>
            <a:ext cx="10515600" cy="612559"/>
          </a:xfrm>
        </p:spPr>
        <p:txBody>
          <a:bodyPr>
            <a:normAutofit fontScale="90000"/>
          </a:bodyPr>
          <a:lstStyle/>
          <a:p>
            <a:r>
              <a:rPr lang="en-US" sz="4400" b="1" dirty="0"/>
              <a:t>Benefit to our BYUMS Chapter Members:</a:t>
            </a:r>
          </a:p>
        </p:txBody>
      </p:sp>
      <p:sp>
        <p:nvSpPr>
          <p:cNvPr id="3" name="Text Placeholder 2">
            <a:extLst>
              <a:ext uri="{FF2B5EF4-FFF2-40B4-BE49-F238E27FC236}">
                <a16:creationId xmlns:a16="http://schemas.microsoft.com/office/drawing/2014/main" id="{D495249A-81A2-478F-89B3-E0F621873616}"/>
              </a:ext>
            </a:extLst>
          </p:cNvPr>
          <p:cNvSpPr>
            <a:spLocks noGrp="1"/>
          </p:cNvSpPr>
          <p:nvPr>
            <p:ph type="body" idx="1"/>
          </p:nvPr>
        </p:nvSpPr>
        <p:spPr>
          <a:xfrm>
            <a:off x="838200" y="1770926"/>
            <a:ext cx="10515600" cy="4027989"/>
          </a:xfrm>
        </p:spPr>
        <p:txBody>
          <a:bodyPr>
            <a:normAutofit/>
          </a:bodyPr>
          <a:lstStyle/>
          <a:p>
            <a:pPr marL="457200" indent="-457200">
              <a:buFont typeface="Wingdings" panose="05000000000000000000" pitchFamily="2" charset="2"/>
              <a:buChar char="Ø"/>
            </a:pPr>
            <a:r>
              <a:rPr lang="en-US" dirty="0">
                <a:solidFill>
                  <a:schemeClr val="tx1"/>
                </a:solidFill>
              </a:rPr>
              <a:t>This program allows our </a:t>
            </a:r>
            <a:r>
              <a:rPr lang="en-US" b="1" dirty="0">
                <a:solidFill>
                  <a:schemeClr val="tx1"/>
                </a:solidFill>
              </a:rPr>
              <a:t>chapter members a way to “give back” </a:t>
            </a:r>
            <a:r>
              <a:rPr lang="en-US" dirty="0">
                <a:solidFill>
                  <a:schemeClr val="tx1"/>
                </a:solidFill>
              </a:rPr>
              <a:t>to their profession while assisting the next generation to successfully transition from their academic years into their professionals careers.</a:t>
            </a:r>
          </a:p>
          <a:p>
            <a:pPr marL="457200" indent="-457200">
              <a:buFont typeface="Wingdings" panose="05000000000000000000" pitchFamily="2" charset="2"/>
              <a:buChar char="Ø"/>
            </a:pPr>
            <a:r>
              <a:rPr lang="en-US" dirty="0">
                <a:solidFill>
                  <a:schemeClr val="tx1"/>
                </a:solidFill>
              </a:rPr>
              <a:t>By “giving back” our chapter members can </a:t>
            </a:r>
            <a:r>
              <a:rPr lang="en-US" b="1" dirty="0">
                <a:solidFill>
                  <a:schemeClr val="tx1"/>
                </a:solidFill>
              </a:rPr>
              <a:t>experience the joy </a:t>
            </a:r>
            <a:r>
              <a:rPr lang="en-US" dirty="0">
                <a:solidFill>
                  <a:schemeClr val="tx1"/>
                </a:solidFill>
              </a:rPr>
              <a:t>of helping others to move forward in their lives. </a:t>
            </a:r>
          </a:p>
          <a:p>
            <a:pPr marL="457200" indent="-457200">
              <a:buFont typeface="Wingdings" panose="05000000000000000000" pitchFamily="2" charset="2"/>
              <a:buChar char="Ø"/>
            </a:pPr>
            <a:r>
              <a:rPr lang="en-US" b="1" dirty="0">
                <a:solidFill>
                  <a:schemeClr val="tx1"/>
                </a:solidFill>
              </a:rPr>
              <a:t>This work is a labor of love</a:t>
            </a:r>
            <a:r>
              <a:rPr lang="en-US" dirty="0">
                <a:solidFill>
                  <a:schemeClr val="tx1"/>
                </a:solidFill>
              </a:rPr>
              <a:t>.  Chapter members serve young adults with the single goal of blessing their lives and helping them to launch meaningful careers.</a:t>
            </a:r>
          </a:p>
          <a:p>
            <a:pPr marL="457200" indent="-457200">
              <a:buFont typeface="Wingdings" panose="05000000000000000000" pitchFamily="2" charset="2"/>
              <a:buChar char="Ø"/>
            </a:pPr>
            <a:endParaRPr lang="en-US" sz="30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5976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7852-FBDF-4594-AFDE-674BD7D326CE}"/>
              </a:ext>
            </a:extLst>
          </p:cNvPr>
          <p:cNvSpPr>
            <a:spLocks noGrp="1"/>
          </p:cNvSpPr>
          <p:nvPr>
            <p:ph type="title"/>
          </p:nvPr>
        </p:nvSpPr>
        <p:spPr>
          <a:xfrm>
            <a:off x="838200" y="887769"/>
            <a:ext cx="10515600" cy="1091951"/>
          </a:xfrm>
        </p:spPr>
        <p:txBody>
          <a:bodyPr>
            <a:noAutofit/>
          </a:bodyPr>
          <a:lstStyle/>
          <a:p>
            <a:r>
              <a:rPr lang="en-US" sz="3600" b="1" dirty="0"/>
              <a:t>The Young Professional Career Engagement Program is divided into two options for mentees</a:t>
            </a:r>
          </a:p>
        </p:txBody>
      </p:sp>
      <p:sp>
        <p:nvSpPr>
          <p:cNvPr id="3" name="Text Placeholder 2">
            <a:extLst>
              <a:ext uri="{FF2B5EF4-FFF2-40B4-BE49-F238E27FC236}">
                <a16:creationId xmlns:a16="http://schemas.microsoft.com/office/drawing/2014/main" id="{8B85794F-8615-4017-BFC9-16DA33A90BEC}"/>
              </a:ext>
            </a:extLst>
          </p:cNvPr>
          <p:cNvSpPr>
            <a:spLocks noGrp="1"/>
          </p:cNvSpPr>
          <p:nvPr>
            <p:ph type="body" idx="1"/>
          </p:nvPr>
        </p:nvSpPr>
        <p:spPr>
          <a:xfrm>
            <a:off x="838200" y="2219417"/>
            <a:ext cx="10515600" cy="3468789"/>
          </a:xfrm>
        </p:spPr>
        <p:txBody>
          <a:bodyPr>
            <a:noAutofit/>
          </a:bodyPr>
          <a:lstStyle/>
          <a:p>
            <a:r>
              <a:rPr lang="en-US" dirty="0">
                <a:solidFill>
                  <a:schemeClr val="tx1"/>
                </a:solidFill>
              </a:rPr>
              <a:t>Option One:</a:t>
            </a:r>
          </a:p>
          <a:p>
            <a:r>
              <a:rPr lang="en-US" b="1" dirty="0">
                <a:solidFill>
                  <a:schemeClr val="tx1"/>
                </a:solidFill>
              </a:rPr>
              <a:t>Introduction to a Professional Program</a:t>
            </a:r>
            <a:r>
              <a:rPr lang="en-US" dirty="0">
                <a:solidFill>
                  <a:schemeClr val="tx1"/>
                </a:solidFill>
              </a:rPr>
              <a:t>– open to all individuals ages 16-35 who have an interest in pursuing an education or a career in a chosen field or vocation. This program utilizes a network of successful professionals who are willing to provide the Young Professional with an introduction to that profession and summarize the education and skills required for him or her to be successful in that profession. </a:t>
            </a:r>
          </a:p>
        </p:txBody>
      </p:sp>
    </p:spTree>
    <p:extLst>
      <p:ext uri="{BB962C8B-B14F-4D97-AF65-F5344CB8AC3E}">
        <p14:creationId xmlns:p14="http://schemas.microsoft.com/office/powerpoint/2010/main" val="321072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E32C-555B-45AF-921E-676625A7B742}"/>
              </a:ext>
            </a:extLst>
          </p:cNvPr>
          <p:cNvSpPr>
            <a:spLocks noGrp="1"/>
          </p:cNvSpPr>
          <p:nvPr>
            <p:ph type="title"/>
          </p:nvPr>
        </p:nvSpPr>
        <p:spPr>
          <a:xfrm>
            <a:off x="838200" y="870013"/>
            <a:ext cx="10515600" cy="1118585"/>
          </a:xfrm>
        </p:spPr>
        <p:txBody>
          <a:bodyPr>
            <a:normAutofit/>
          </a:bodyPr>
          <a:lstStyle/>
          <a:p>
            <a:r>
              <a:rPr lang="en-US" sz="3600" b="1" dirty="0"/>
              <a:t>The Young Professional Career Engagement Program is divided into two options for mentees</a:t>
            </a:r>
          </a:p>
        </p:txBody>
      </p:sp>
      <p:sp>
        <p:nvSpPr>
          <p:cNvPr id="3" name="Text Placeholder 2">
            <a:extLst>
              <a:ext uri="{FF2B5EF4-FFF2-40B4-BE49-F238E27FC236}">
                <a16:creationId xmlns:a16="http://schemas.microsoft.com/office/drawing/2014/main" id="{B38883BB-1078-47FD-984F-F0B114F3998E}"/>
              </a:ext>
            </a:extLst>
          </p:cNvPr>
          <p:cNvSpPr>
            <a:spLocks noGrp="1"/>
          </p:cNvSpPr>
          <p:nvPr>
            <p:ph type="body" idx="1"/>
          </p:nvPr>
        </p:nvSpPr>
        <p:spPr>
          <a:xfrm>
            <a:off x="838200" y="1988598"/>
            <a:ext cx="10515600" cy="3699609"/>
          </a:xfrm>
        </p:spPr>
        <p:txBody>
          <a:bodyPr>
            <a:noAutofit/>
          </a:bodyPr>
          <a:lstStyle/>
          <a:p>
            <a:r>
              <a:rPr lang="en-US" dirty="0">
                <a:solidFill>
                  <a:schemeClr val="tx1"/>
                </a:solidFill>
              </a:rPr>
              <a:t>Option Two:</a:t>
            </a:r>
          </a:p>
          <a:p>
            <a:r>
              <a:rPr lang="en-US" b="1" dirty="0">
                <a:solidFill>
                  <a:schemeClr val="tx1"/>
                </a:solidFill>
              </a:rPr>
              <a:t>Young Professionals Career Coaching Program </a:t>
            </a:r>
            <a:r>
              <a:rPr lang="en-US" dirty="0">
                <a:solidFill>
                  <a:schemeClr val="tx1"/>
                </a:solidFill>
              </a:rPr>
              <a:t>– a formal coaching relationship utilizing the assistance of volunteer Career Coaches who are experienced professionals working in a variety of  occupations. The purpose of this program is to: (1) teach individuals job search skills in group and one-on-one settings (2) help them to create effective resumes and cover letters (3) conduct mock job or informational interviews and (4) connect them with seasoned professionals (mentors) in the young adult’s career field of interest.</a:t>
            </a:r>
          </a:p>
        </p:txBody>
      </p:sp>
    </p:spTree>
    <p:extLst>
      <p:ext uri="{BB962C8B-B14F-4D97-AF65-F5344CB8AC3E}">
        <p14:creationId xmlns:p14="http://schemas.microsoft.com/office/powerpoint/2010/main" val="20707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8E4C-256A-4BA4-9E28-2D885A2274F4}"/>
              </a:ext>
            </a:extLst>
          </p:cNvPr>
          <p:cNvSpPr>
            <a:spLocks noGrp="1"/>
          </p:cNvSpPr>
          <p:nvPr>
            <p:ph type="title"/>
          </p:nvPr>
        </p:nvSpPr>
        <p:spPr>
          <a:xfrm>
            <a:off x="838200" y="798992"/>
            <a:ext cx="10515600" cy="514904"/>
          </a:xfrm>
        </p:spPr>
        <p:txBody>
          <a:bodyPr>
            <a:normAutofit fontScale="90000"/>
          </a:bodyPr>
          <a:lstStyle/>
          <a:p>
            <a:r>
              <a:rPr lang="en-US" sz="4400" b="1" dirty="0">
                <a:latin typeface="+mn-lt"/>
              </a:rPr>
              <a:t>Case studies: </a:t>
            </a:r>
          </a:p>
        </p:txBody>
      </p:sp>
      <p:sp>
        <p:nvSpPr>
          <p:cNvPr id="3" name="Text Placeholder 2">
            <a:extLst>
              <a:ext uri="{FF2B5EF4-FFF2-40B4-BE49-F238E27FC236}">
                <a16:creationId xmlns:a16="http://schemas.microsoft.com/office/drawing/2014/main" id="{435F36AF-4109-470C-9B22-43288F86E84D}"/>
              </a:ext>
            </a:extLst>
          </p:cNvPr>
          <p:cNvSpPr>
            <a:spLocks noGrp="1"/>
          </p:cNvSpPr>
          <p:nvPr>
            <p:ph type="body" idx="1"/>
          </p:nvPr>
        </p:nvSpPr>
        <p:spPr>
          <a:xfrm>
            <a:off x="838200" y="1207364"/>
            <a:ext cx="10515600" cy="4480844"/>
          </a:xfrm>
        </p:spPr>
        <p:txBody>
          <a:bodyPr>
            <a:noAutofit/>
          </a:bodyPr>
          <a:lstStyle/>
          <a:p>
            <a:r>
              <a:rPr lang="en-US" dirty="0">
                <a:solidFill>
                  <a:schemeClr val="tx1"/>
                </a:solidFill>
              </a:rPr>
              <a:t>➢An individual was considering pursuing a career as a </a:t>
            </a:r>
            <a:r>
              <a:rPr lang="en-US" b="1" dirty="0">
                <a:solidFill>
                  <a:schemeClr val="tx1"/>
                </a:solidFill>
              </a:rPr>
              <a:t>physical therapist</a:t>
            </a:r>
            <a:r>
              <a:rPr lang="en-US" dirty="0">
                <a:solidFill>
                  <a:schemeClr val="tx1"/>
                </a:solidFill>
              </a:rPr>
              <a:t>. Before he started his educational training for this field, we introduced him to three practicing physical therapists for informational interviews.  He shadowed them while they worked with patients. </a:t>
            </a:r>
          </a:p>
          <a:p>
            <a:r>
              <a:rPr lang="en-US" dirty="0">
                <a:solidFill>
                  <a:schemeClr val="tx1"/>
                </a:solidFill>
              </a:rPr>
              <a:t>➢A young adult with </a:t>
            </a:r>
            <a:r>
              <a:rPr lang="en-US" b="1" dirty="0">
                <a:solidFill>
                  <a:schemeClr val="tx1"/>
                </a:solidFill>
              </a:rPr>
              <a:t>autism issues and a welding certificate </a:t>
            </a:r>
            <a:r>
              <a:rPr lang="en-US" dirty="0">
                <a:solidFill>
                  <a:schemeClr val="tx1"/>
                </a:solidFill>
              </a:rPr>
              <a:t>was having trouble securing a job in welding because he didn’t interview well. We asked a local owner of a welding and fabrication company to be his career coach. In their first meeting together, the young adult was offered a job with the company. </a:t>
            </a:r>
          </a:p>
          <a:p>
            <a:r>
              <a:rPr lang="en-US" dirty="0">
                <a:solidFill>
                  <a:schemeClr val="tx1"/>
                </a:solidFill>
              </a:rPr>
              <a:t>➢A mentee graduated in </a:t>
            </a:r>
            <a:r>
              <a:rPr lang="en-US" b="1" dirty="0">
                <a:solidFill>
                  <a:schemeClr val="tx1"/>
                </a:solidFill>
              </a:rPr>
              <a:t>business finance </a:t>
            </a:r>
            <a:r>
              <a:rPr lang="en-US" dirty="0">
                <a:solidFill>
                  <a:schemeClr val="tx1"/>
                </a:solidFill>
              </a:rPr>
              <a:t>with a very high GPA didn’t know what she wanted to do professionally. She participated in seven informational interviews and discovered her passion in</a:t>
            </a:r>
            <a:r>
              <a:rPr lang="en-US" b="1" dirty="0">
                <a:solidFill>
                  <a:schemeClr val="tx1"/>
                </a:solidFill>
              </a:rPr>
              <a:t> construction</a:t>
            </a:r>
            <a:r>
              <a:rPr lang="en-US" dirty="0">
                <a:solidFill>
                  <a:schemeClr val="tx1"/>
                </a:solidFill>
              </a:rPr>
              <a:t>. She started her career as an estimator of a large commercial construction company and has advanced rapidly.</a:t>
            </a:r>
          </a:p>
        </p:txBody>
      </p:sp>
    </p:spTree>
    <p:extLst>
      <p:ext uri="{BB962C8B-B14F-4D97-AF65-F5344CB8AC3E}">
        <p14:creationId xmlns:p14="http://schemas.microsoft.com/office/powerpoint/2010/main" val="49372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53DD-3254-4812-A37C-FEDA57B85BA8}"/>
              </a:ext>
            </a:extLst>
          </p:cNvPr>
          <p:cNvSpPr>
            <a:spLocks noGrp="1"/>
          </p:cNvSpPr>
          <p:nvPr>
            <p:ph type="title"/>
          </p:nvPr>
        </p:nvSpPr>
        <p:spPr>
          <a:xfrm>
            <a:off x="838200" y="870013"/>
            <a:ext cx="10515600" cy="603680"/>
          </a:xfrm>
        </p:spPr>
        <p:txBody>
          <a:bodyPr>
            <a:normAutofit fontScale="90000"/>
          </a:bodyPr>
          <a:lstStyle/>
          <a:p>
            <a:r>
              <a:rPr lang="en-US" sz="4400" b="1" dirty="0">
                <a:latin typeface="+mn-lt"/>
              </a:rPr>
              <a:t>Case studies continued: </a:t>
            </a:r>
          </a:p>
        </p:txBody>
      </p:sp>
      <p:sp>
        <p:nvSpPr>
          <p:cNvPr id="3" name="Text Placeholder 2">
            <a:extLst>
              <a:ext uri="{FF2B5EF4-FFF2-40B4-BE49-F238E27FC236}">
                <a16:creationId xmlns:a16="http://schemas.microsoft.com/office/drawing/2014/main" id="{243EFAD9-C40B-4BAF-A61C-721E171312B2}"/>
              </a:ext>
            </a:extLst>
          </p:cNvPr>
          <p:cNvSpPr>
            <a:spLocks noGrp="1"/>
          </p:cNvSpPr>
          <p:nvPr>
            <p:ph type="body" idx="1"/>
          </p:nvPr>
        </p:nvSpPr>
        <p:spPr>
          <a:xfrm>
            <a:off x="838200" y="1473693"/>
            <a:ext cx="10515600" cy="4214513"/>
          </a:xfrm>
        </p:spPr>
        <p:txBody>
          <a:bodyPr>
            <a:normAutofit lnSpcReduction="10000"/>
          </a:bodyPr>
          <a:lstStyle/>
          <a:p>
            <a:r>
              <a:rPr lang="en-US" dirty="0">
                <a:solidFill>
                  <a:schemeClr val="tx1"/>
                </a:solidFill>
              </a:rPr>
              <a:t>➢A young lady who had a</a:t>
            </a:r>
            <a:r>
              <a:rPr lang="en-US" b="1" dirty="0">
                <a:solidFill>
                  <a:schemeClr val="tx1"/>
                </a:solidFill>
              </a:rPr>
              <a:t> paralegal </a:t>
            </a:r>
            <a:r>
              <a:rPr lang="en-US" dirty="0">
                <a:solidFill>
                  <a:schemeClr val="tx1"/>
                </a:solidFill>
              </a:rPr>
              <a:t>certificate was having a hard time finding employment. We introduced her to several attorneys and law firm office managers. They helped her perfect her resume and interviewing skills. She landed a great job as a paralegal. </a:t>
            </a:r>
          </a:p>
          <a:p>
            <a:r>
              <a:rPr lang="en-US" dirty="0">
                <a:solidFill>
                  <a:schemeClr val="tx1"/>
                </a:solidFill>
              </a:rPr>
              <a:t>➢A young man was graduating from college with a major in </a:t>
            </a:r>
            <a:r>
              <a:rPr lang="en-US" b="1" dirty="0">
                <a:solidFill>
                  <a:schemeClr val="tx1"/>
                </a:solidFill>
              </a:rPr>
              <a:t>game design</a:t>
            </a:r>
            <a:r>
              <a:rPr lang="en-US" dirty="0">
                <a:solidFill>
                  <a:schemeClr val="tx1"/>
                </a:solidFill>
              </a:rPr>
              <a:t>. We didn’t have anyone in our chapter with skills in this field. We asked a founder of a software company in Silicon Valley to assist him in updating his resume and personal website. The student landed a great job in software engineering.</a:t>
            </a:r>
          </a:p>
          <a:p>
            <a:r>
              <a:rPr lang="en-US" dirty="0">
                <a:solidFill>
                  <a:schemeClr val="tx1"/>
                </a:solidFill>
              </a:rPr>
              <a:t> ➢A young man was graduating from the University of Colorado in International Business. He was very interested in exploring a career in </a:t>
            </a:r>
            <a:r>
              <a:rPr lang="en-US" b="1" dirty="0">
                <a:solidFill>
                  <a:schemeClr val="tx1"/>
                </a:solidFill>
              </a:rPr>
              <a:t>financial services </a:t>
            </a:r>
            <a:r>
              <a:rPr lang="en-US" dirty="0">
                <a:solidFill>
                  <a:schemeClr val="tx1"/>
                </a:solidFill>
              </a:rPr>
              <a:t>and needed help polishing his resume and interviewing skills. Through his coach, he conducted multiple interviews with financial advisors. He landed a great job with a respected financial services firm.</a:t>
            </a:r>
          </a:p>
        </p:txBody>
      </p:sp>
    </p:spTree>
    <p:extLst>
      <p:ext uri="{BB962C8B-B14F-4D97-AF65-F5344CB8AC3E}">
        <p14:creationId xmlns:p14="http://schemas.microsoft.com/office/powerpoint/2010/main" val="298120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8C50-F3C4-42A6-82B0-FE39702C5AEB}"/>
              </a:ext>
            </a:extLst>
          </p:cNvPr>
          <p:cNvSpPr>
            <a:spLocks noGrp="1"/>
          </p:cNvSpPr>
          <p:nvPr>
            <p:ph type="ctrTitle"/>
          </p:nvPr>
        </p:nvSpPr>
        <p:spPr>
          <a:xfrm>
            <a:off x="1992342" y="1122363"/>
            <a:ext cx="8598493" cy="2905627"/>
          </a:xfrm>
        </p:spPr>
        <p:txBody>
          <a:bodyPr>
            <a:normAutofit/>
          </a:bodyPr>
          <a:lstStyle/>
          <a:p>
            <a:r>
              <a:rPr lang="en-US" sz="5400" b="1" i="1" dirty="0"/>
              <a:t>This is a community effort and a labor of love</a:t>
            </a:r>
          </a:p>
        </p:txBody>
      </p:sp>
    </p:spTree>
    <p:extLst>
      <p:ext uri="{BB962C8B-B14F-4D97-AF65-F5344CB8AC3E}">
        <p14:creationId xmlns:p14="http://schemas.microsoft.com/office/powerpoint/2010/main" val="410902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3AA9-3F04-44CD-9E3F-CF95BDFB7549}"/>
              </a:ext>
            </a:extLst>
          </p:cNvPr>
          <p:cNvSpPr>
            <a:spLocks noGrp="1"/>
          </p:cNvSpPr>
          <p:nvPr>
            <p:ph type="title"/>
          </p:nvPr>
        </p:nvSpPr>
        <p:spPr>
          <a:xfrm>
            <a:off x="838200" y="798991"/>
            <a:ext cx="10515600" cy="612560"/>
          </a:xfrm>
        </p:spPr>
        <p:txBody>
          <a:bodyPr>
            <a:noAutofit/>
          </a:bodyPr>
          <a:lstStyle/>
          <a:p>
            <a:r>
              <a:rPr lang="en-US" sz="3600" b="1" dirty="0">
                <a:latin typeface="+mn-lt"/>
              </a:rPr>
              <a:t>Our Program Gets Results:</a:t>
            </a:r>
          </a:p>
        </p:txBody>
      </p:sp>
      <p:sp>
        <p:nvSpPr>
          <p:cNvPr id="3" name="Text Placeholder 2">
            <a:extLst>
              <a:ext uri="{FF2B5EF4-FFF2-40B4-BE49-F238E27FC236}">
                <a16:creationId xmlns:a16="http://schemas.microsoft.com/office/drawing/2014/main" id="{031816C4-9B8A-4C27-A941-D0592C26A733}"/>
              </a:ext>
            </a:extLst>
          </p:cNvPr>
          <p:cNvSpPr>
            <a:spLocks noGrp="1"/>
          </p:cNvSpPr>
          <p:nvPr>
            <p:ph type="body" idx="1"/>
          </p:nvPr>
        </p:nvSpPr>
        <p:spPr>
          <a:xfrm>
            <a:off x="838200" y="2088775"/>
            <a:ext cx="10515600" cy="3599431"/>
          </a:xfrm>
        </p:spPr>
        <p:txBody>
          <a:bodyPr>
            <a:noAutofit/>
          </a:bodyPr>
          <a:lstStyle/>
          <a:p>
            <a:r>
              <a:rPr lang="en-US" dirty="0">
                <a:solidFill>
                  <a:schemeClr val="tx1"/>
                </a:solidFill>
              </a:rPr>
              <a:t>➢Mentees participating in the program have participated in hundreds of </a:t>
            </a:r>
            <a:r>
              <a:rPr lang="en-US" b="1" dirty="0">
                <a:solidFill>
                  <a:schemeClr val="tx1"/>
                </a:solidFill>
              </a:rPr>
              <a:t>informational interviews </a:t>
            </a:r>
            <a:r>
              <a:rPr lang="en-US" dirty="0">
                <a:solidFill>
                  <a:schemeClr val="tx1"/>
                </a:solidFill>
              </a:rPr>
              <a:t>with industry leaders. </a:t>
            </a:r>
          </a:p>
          <a:p>
            <a:pPr marL="342900" indent="-342900">
              <a:buFont typeface="Wingdings" panose="05000000000000000000" pitchFamily="2" charset="2"/>
              <a:buChar char="Ø"/>
            </a:pPr>
            <a:r>
              <a:rPr lang="en-US" dirty="0">
                <a:solidFill>
                  <a:schemeClr val="tx1"/>
                </a:solidFill>
              </a:rPr>
              <a:t>Through informational interviews, participants have received a much </a:t>
            </a:r>
            <a:r>
              <a:rPr lang="en-US" b="1" dirty="0">
                <a:solidFill>
                  <a:schemeClr val="tx1"/>
                </a:solidFill>
              </a:rPr>
              <a:t>clearer understanding of  various occupations i</a:t>
            </a:r>
            <a:r>
              <a:rPr lang="en-US" dirty="0">
                <a:solidFill>
                  <a:schemeClr val="tx1"/>
                </a:solidFill>
              </a:rPr>
              <a:t>n which to pursue.</a:t>
            </a:r>
          </a:p>
          <a:p>
            <a:r>
              <a:rPr lang="en-US" dirty="0">
                <a:solidFill>
                  <a:schemeClr val="tx1"/>
                </a:solidFill>
              </a:rPr>
              <a:t>➢We have had a significant number of young adults find </a:t>
            </a:r>
            <a:r>
              <a:rPr lang="en-US" b="1" dirty="0">
                <a:solidFill>
                  <a:schemeClr val="tx1"/>
                </a:solidFill>
              </a:rPr>
              <a:t>attractive full-time employment </a:t>
            </a:r>
            <a:r>
              <a:rPr lang="en-US" dirty="0">
                <a:solidFill>
                  <a:schemeClr val="tx1"/>
                </a:solidFill>
              </a:rPr>
              <a:t>as a result of participating in the program.</a:t>
            </a:r>
          </a:p>
          <a:p>
            <a:pPr marL="342900" indent="-342900">
              <a:buFont typeface="Wingdings" panose="05000000000000000000" pitchFamily="2" charset="2"/>
              <a:buChar char="Ø"/>
            </a:pPr>
            <a:r>
              <a:rPr lang="en-US" dirty="0">
                <a:solidFill>
                  <a:schemeClr val="tx1"/>
                </a:solidFill>
              </a:rPr>
              <a:t>Chapter members and other community leaders have benefited by being a </a:t>
            </a:r>
            <a:r>
              <a:rPr lang="en-US" b="1" dirty="0">
                <a:solidFill>
                  <a:schemeClr val="tx1"/>
                </a:solidFill>
              </a:rPr>
              <a:t>coach or mentor</a:t>
            </a:r>
            <a:r>
              <a:rPr lang="en-US" dirty="0">
                <a:solidFill>
                  <a:schemeClr val="tx1"/>
                </a:solidFill>
              </a:rPr>
              <a:t> to mentees.</a:t>
            </a:r>
          </a:p>
          <a:p>
            <a:endParaRPr lang="en-US" sz="2800" dirty="0"/>
          </a:p>
          <a:p>
            <a:pPr marL="342900" indent="-342900">
              <a:buFont typeface="Wingdings" panose="05000000000000000000" pitchFamily="2" charset="2"/>
              <a:buChar char="Ø"/>
            </a:pPr>
            <a:endParaRPr lang="en-US" sz="2800" dirty="0"/>
          </a:p>
        </p:txBody>
      </p:sp>
    </p:spTree>
    <p:extLst>
      <p:ext uri="{BB962C8B-B14F-4D97-AF65-F5344CB8AC3E}">
        <p14:creationId xmlns:p14="http://schemas.microsoft.com/office/powerpoint/2010/main" val="89343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A7BE-39F8-686A-4663-F8F7919596C0}"/>
              </a:ext>
            </a:extLst>
          </p:cNvPr>
          <p:cNvSpPr>
            <a:spLocks noGrp="1"/>
          </p:cNvSpPr>
          <p:nvPr>
            <p:ph type="title"/>
          </p:nvPr>
        </p:nvSpPr>
        <p:spPr>
          <a:xfrm>
            <a:off x="838200" y="1021977"/>
            <a:ext cx="10515600" cy="1461248"/>
          </a:xfrm>
        </p:spPr>
        <p:txBody>
          <a:bodyPr>
            <a:noAutofit/>
          </a:bodyPr>
          <a:lstStyle/>
          <a:p>
            <a:r>
              <a:rPr lang="en-US" sz="3600" b="1" dirty="0"/>
              <a:t>We changed the administration of the program from chapter-based to regionally-based for the following reasons:</a:t>
            </a:r>
          </a:p>
        </p:txBody>
      </p:sp>
      <p:sp>
        <p:nvSpPr>
          <p:cNvPr id="3" name="Text Placeholder 2">
            <a:extLst>
              <a:ext uri="{FF2B5EF4-FFF2-40B4-BE49-F238E27FC236}">
                <a16:creationId xmlns:a16="http://schemas.microsoft.com/office/drawing/2014/main" id="{CDB9A537-E933-BA09-591C-D3B4236EC965}"/>
              </a:ext>
            </a:extLst>
          </p:cNvPr>
          <p:cNvSpPr>
            <a:spLocks noGrp="1"/>
          </p:cNvSpPr>
          <p:nvPr>
            <p:ph type="body" idx="1"/>
          </p:nvPr>
        </p:nvSpPr>
        <p:spPr>
          <a:xfrm>
            <a:off x="838200" y="2483225"/>
            <a:ext cx="10515600" cy="3204982"/>
          </a:xfrm>
        </p:spPr>
        <p:txBody>
          <a:bodyPr>
            <a:noAutofit/>
          </a:bodyPr>
          <a:lstStyle/>
          <a:p>
            <a:pPr marL="342900" indent="-342900">
              <a:buFont typeface="Arial" panose="020B0604020202020204" pitchFamily="34" charset="0"/>
              <a:buChar char="•"/>
            </a:pPr>
            <a:r>
              <a:rPr lang="en-US" dirty="0">
                <a:solidFill>
                  <a:schemeClr val="tx1"/>
                </a:solidFill>
              </a:rPr>
              <a:t>Reduce the administrative burden on our chapter leaders.</a:t>
            </a:r>
          </a:p>
          <a:p>
            <a:pPr marL="342900" indent="-342900">
              <a:buFont typeface="Arial" panose="020B0604020202020204" pitchFamily="34" charset="0"/>
              <a:buChar char="•"/>
            </a:pPr>
            <a:r>
              <a:rPr lang="en-US" dirty="0">
                <a:solidFill>
                  <a:schemeClr val="tx1"/>
                </a:solidFill>
              </a:rPr>
              <a:t>Increase our offering to young adults beyond the geographical limits of our chapters participating in the program.</a:t>
            </a:r>
          </a:p>
          <a:p>
            <a:pPr marL="342900" indent="-342900">
              <a:buFont typeface="Arial" panose="020B0604020202020204" pitchFamily="34" charset="0"/>
              <a:buChar char="•"/>
            </a:pPr>
            <a:r>
              <a:rPr lang="en-US" dirty="0">
                <a:solidFill>
                  <a:schemeClr val="tx1"/>
                </a:solidFill>
              </a:rPr>
              <a:t>Increase BYUMS member participation as mentors and coaches.</a:t>
            </a:r>
          </a:p>
          <a:p>
            <a:pPr marL="342900" indent="-342900">
              <a:buFont typeface="Arial" panose="020B0604020202020204" pitchFamily="34" charset="0"/>
              <a:buChar char="•"/>
            </a:pPr>
            <a:r>
              <a:rPr lang="en-US" dirty="0">
                <a:solidFill>
                  <a:schemeClr val="tx1"/>
                </a:solidFill>
              </a:rPr>
              <a:t>Streamline the program, broaden our offering, and enhance our program oversight</a:t>
            </a:r>
          </a:p>
          <a:p>
            <a:pPr marL="342900" indent="-342900">
              <a:buFont typeface="Arial" panose="020B0604020202020204" pitchFamily="34" charset="0"/>
              <a:buChar char="•"/>
            </a:pPr>
            <a:r>
              <a:rPr lang="en-US" dirty="0">
                <a:solidFill>
                  <a:schemeClr val="tx1"/>
                </a:solidFill>
              </a:rPr>
              <a:t>Utilize technology to track the mentees registration and progress plus provide metrics to evaluate the effectiveness of the program. </a:t>
            </a:r>
          </a:p>
        </p:txBody>
      </p:sp>
    </p:spTree>
    <p:extLst>
      <p:ext uri="{BB962C8B-B14F-4D97-AF65-F5344CB8AC3E}">
        <p14:creationId xmlns:p14="http://schemas.microsoft.com/office/powerpoint/2010/main" val="299350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B74B-ACE0-4CD5-85A0-8FCBDC296D68}"/>
              </a:ext>
            </a:extLst>
          </p:cNvPr>
          <p:cNvSpPr>
            <a:spLocks noGrp="1"/>
          </p:cNvSpPr>
          <p:nvPr>
            <p:ph type="title"/>
          </p:nvPr>
        </p:nvSpPr>
        <p:spPr>
          <a:xfrm>
            <a:off x="838200" y="1308296"/>
            <a:ext cx="10515600" cy="126966"/>
          </a:xfrm>
        </p:spPr>
        <p:txBody>
          <a:bodyPr>
            <a:normAutofit fontScale="90000"/>
          </a:bodyPr>
          <a:lstStyle/>
          <a:p>
            <a:r>
              <a:rPr lang="en-US" sz="4400" b="1" dirty="0"/>
              <a:t>The Players: </a:t>
            </a:r>
          </a:p>
        </p:txBody>
      </p:sp>
      <p:sp>
        <p:nvSpPr>
          <p:cNvPr id="3" name="Text Placeholder 2">
            <a:extLst>
              <a:ext uri="{FF2B5EF4-FFF2-40B4-BE49-F238E27FC236}">
                <a16:creationId xmlns:a16="http://schemas.microsoft.com/office/drawing/2014/main" id="{497260F4-A222-403C-8384-FA15045F6E3C}"/>
              </a:ext>
            </a:extLst>
          </p:cNvPr>
          <p:cNvSpPr>
            <a:spLocks noGrp="1"/>
          </p:cNvSpPr>
          <p:nvPr>
            <p:ph type="body" idx="1"/>
          </p:nvPr>
        </p:nvSpPr>
        <p:spPr>
          <a:xfrm>
            <a:off x="381965" y="1435262"/>
            <a:ext cx="11377913" cy="4252945"/>
          </a:xfrm>
        </p:spPr>
        <p:txBody>
          <a:bodyPr>
            <a:normAutofit fontScale="92500" lnSpcReduction="10000"/>
          </a:bodyPr>
          <a:lstStyle/>
          <a:p>
            <a:pPr marL="342900" indent="-342900">
              <a:buFont typeface="Wingdings" panose="05000000000000000000" pitchFamily="2" charset="2"/>
              <a:buChar char="Ø"/>
            </a:pPr>
            <a:r>
              <a:rPr lang="en-US" b="1" dirty="0">
                <a:solidFill>
                  <a:schemeClr val="tx1"/>
                </a:solidFill>
              </a:rPr>
              <a:t>BYUMS Regional Directors</a:t>
            </a:r>
            <a:r>
              <a:rPr lang="en-US" dirty="0">
                <a:solidFill>
                  <a:schemeClr val="tx1"/>
                </a:solidFill>
              </a:rPr>
              <a:t>: Nominates individuals to serve as Regional Specialists for the program.</a:t>
            </a:r>
          </a:p>
          <a:p>
            <a:pPr marL="342900" indent="-342900">
              <a:buFont typeface="Wingdings" panose="05000000000000000000" pitchFamily="2" charset="2"/>
              <a:buChar char="Ø"/>
            </a:pPr>
            <a:r>
              <a:rPr lang="en-US" b="1" dirty="0">
                <a:solidFill>
                  <a:schemeClr val="tx1"/>
                </a:solidFill>
              </a:rPr>
              <a:t>YPCEP Regional Specialists</a:t>
            </a:r>
            <a:r>
              <a:rPr lang="en-US" dirty="0">
                <a:solidFill>
                  <a:schemeClr val="tx1"/>
                </a:solidFill>
              </a:rPr>
              <a:t>: Understands the program in depth and champions it with chapters and the community.  Liaise with chapters to raise awareness of the program within their region. Builds a team to administer the program regionally.</a:t>
            </a:r>
          </a:p>
          <a:p>
            <a:pPr marL="342900" indent="-342900">
              <a:buFont typeface="Wingdings" panose="05000000000000000000" pitchFamily="2" charset="2"/>
              <a:buChar char="Ø"/>
            </a:pPr>
            <a:r>
              <a:rPr lang="en-US" b="1" dirty="0">
                <a:solidFill>
                  <a:schemeClr val="tx1"/>
                </a:solidFill>
              </a:rPr>
              <a:t>BYUMS Chapter Leaders</a:t>
            </a:r>
            <a:r>
              <a:rPr lang="en-US" dirty="0">
                <a:solidFill>
                  <a:schemeClr val="tx1"/>
                </a:solidFill>
              </a:rPr>
              <a:t>:  Encourage chapter members to register as mentors and/or coaches.</a:t>
            </a:r>
          </a:p>
          <a:p>
            <a:pPr marL="342900" indent="-342900">
              <a:buFont typeface="Wingdings" panose="05000000000000000000" pitchFamily="2" charset="2"/>
              <a:buChar char="Ø"/>
            </a:pPr>
            <a:r>
              <a:rPr lang="en-US" b="1" dirty="0">
                <a:solidFill>
                  <a:schemeClr val="tx1"/>
                </a:solidFill>
              </a:rPr>
              <a:t>Career Coaches</a:t>
            </a:r>
            <a:r>
              <a:rPr lang="en-US" dirty="0">
                <a:solidFill>
                  <a:schemeClr val="tx1"/>
                </a:solidFill>
              </a:rPr>
              <a:t>: Work directly with Young Professionals to maximize their career preparation skills and to introduce them to mentors.</a:t>
            </a:r>
          </a:p>
          <a:p>
            <a:pPr marL="342900" indent="-342900">
              <a:buFont typeface="Wingdings" panose="05000000000000000000" pitchFamily="2" charset="2"/>
              <a:buChar char="Ø"/>
            </a:pPr>
            <a:r>
              <a:rPr lang="en-US" b="1" dirty="0">
                <a:solidFill>
                  <a:schemeClr val="tx1"/>
                </a:solidFill>
              </a:rPr>
              <a:t>Mentors</a:t>
            </a:r>
            <a:r>
              <a:rPr lang="en-US" dirty="0">
                <a:solidFill>
                  <a:schemeClr val="tx1"/>
                </a:solidFill>
              </a:rPr>
              <a:t>:  Seasoned professionals within or outside of the community that are willing to share their career story and advice for jumpstarting a career with Young Professionals utilizing in-person or virtual informational interviews.</a:t>
            </a:r>
          </a:p>
          <a:p>
            <a:pPr marL="342900" indent="-342900">
              <a:buFont typeface="Wingdings" panose="05000000000000000000" pitchFamily="2" charset="2"/>
              <a:buChar char="Ø"/>
            </a:pPr>
            <a:r>
              <a:rPr lang="en-US" b="1" dirty="0">
                <a:solidFill>
                  <a:schemeClr val="tx1"/>
                </a:solidFill>
              </a:rPr>
              <a:t>Young Professionals</a:t>
            </a:r>
            <a:r>
              <a:rPr lang="en-US" dirty="0">
                <a:solidFill>
                  <a:schemeClr val="tx1"/>
                </a:solidFill>
              </a:rPr>
              <a:t>: single or married individuals, ages 16-35 interested in exploring or jumpstarting their careers.</a:t>
            </a:r>
          </a:p>
        </p:txBody>
      </p:sp>
    </p:spTree>
    <p:extLst>
      <p:ext uri="{BB962C8B-B14F-4D97-AF65-F5344CB8AC3E}">
        <p14:creationId xmlns:p14="http://schemas.microsoft.com/office/powerpoint/2010/main" val="371925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8DF8-3398-4A24-A19D-BDCE2A33335F}"/>
              </a:ext>
            </a:extLst>
          </p:cNvPr>
          <p:cNvSpPr>
            <a:spLocks noGrp="1"/>
          </p:cNvSpPr>
          <p:nvPr>
            <p:ph type="title"/>
          </p:nvPr>
        </p:nvSpPr>
        <p:spPr>
          <a:xfrm>
            <a:off x="838200" y="941033"/>
            <a:ext cx="10515600" cy="932590"/>
          </a:xfrm>
        </p:spPr>
        <p:txBody>
          <a:bodyPr>
            <a:normAutofit fontScale="90000"/>
          </a:bodyPr>
          <a:lstStyle/>
          <a:p>
            <a:r>
              <a:rPr lang="en-US" sz="4400" b="1" dirty="0"/>
              <a:t>Best practices of chapters to help young adults build successful careers:</a:t>
            </a:r>
          </a:p>
        </p:txBody>
      </p:sp>
      <p:sp>
        <p:nvSpPr>
          <p:cNvPr id="3" name="Text Placeholder 2">
            <a:extLst>
              <a:ext uri="{FF2B5EF4-FFF2-40B4-BE49-F238E27FC236}">
                <a16:creationId xmlns:a16="http://schemas.microsoft.com/office/drawing/2014/main" id="{2EEC807F-9305-4D1F-BDFF-62300AB3A202}"/>
              </a:ext>
            </a:extLst>
          </p:cNvPr>
          <p:cNvSpPr>
            <a:spLocks noGrp="1"/>
          </p:cNvSpPr>
          <p:nvPr>
            <p:ph type="body" idx="1"/>
          </p:nvPr>
        </p:nvSpPr>
        <p:spPr>
          <a:xfrm>
            <a:off x="483094" y="1873623"/>
            <a:ext cx="10515600" cy="4160813"/>
          </a:xfrm>
        </p:spPr>
        <p:txBody>
          <a:bodyPr>
            <a:normAutofit/>
          </a:bodyPr>
          <a:lstStyle/>
          <a:p>
            <a:pPr marL="342900" indent="-342900">
              <a:buFont typeface="Wingdings" panose="05000000000000000000" pitchFamily="2" charset="2"/>
              <a:buChar char="Ø"/>
            </a:pPr>
            <a:r>
              <a:rPr lang="en-US" dirty="0">
                <a:solidFill>
                  <a:schemeClr val="tx1"/>
                </a:solidFill>
              </a:rPr>
              <a:t>Encourage young adults to register for the Young Professionals Career Engagement Program.</a:t>
            </a:r>
          </a:p>
          <a:p>
            <a:pPr marL="342900" indent="-342900">
              <a:buFont typeface="Wingdings" panose="05000000000000000000" pitchFamily="2" charset="2"/>
              <a:buChar char="Ø"/>
            </a:pPr>
            <a:r>
              <a:rPr lang="en-US" dirty="0">
                <a:solidFill>
                  <a:schemeClr val="tx1"/>
                </a:solidFill>
              </a:rPr>
              <a:t>Introduce Young Professionals to your chapter membership via an email. Include the </a:t>
            </a:r>
            <a:r>
              <a:rPr lang="en-US" b="1" dirty="0">
                <a:solidFill>
                  <a:schemeClr val="tx1"/>
                </a:solidFill>
              </a:rPr>
              <a:t>young adult’s resume and cover letter.</a:t>
            </a:r>
          </a:p>
          <a:p>
            <a:pPr marL="342900" indent="-342900">
              <a:buFont typeface="Wingdings" panose="05000000000000000000" pitchFamily="2" charset="2"/>
              <a:buChar char="Ø"/>
            </a:pPr>
            <a:r>
              <a:rPr lang="en-US" dirty="0">
                <a:solidFill>
                  <a:schemeClr val="tx1"/>
                </a:solidFill>
              </a:rPr>
              <a:t>Email chapter members with </a:t>
            </a:r>
            <a:r>
              <a:rPr lang="en-US" b="1" dirty="0">
                <a:solidFill>
                  <a:schemeClr val="tx1"/>
                </a:solidFill>
              </a:rPr>
              <a:t>new job opportunities</a:t>
            </a:r>
            <a:r>
              <a:rPr lang="en-US" dirty="0">
                <a:solidFill>
                  <a:schemeClr val="tx1"/>
                </a:solidFill>
              </a:rPr>
              <a:t>.  This encourages greater chapter membership so that they become aware of these new opportunities.</a:t>
            </a:r>
          </a:p>
          <a:p>
            <a:pPr marL="342900" indent="-342900">
              <a:buFont typeface="Wingdings" panose="05000000000000000000" pitchFamily="2" charset="2"/>
              <a:buChar char="Ø"/>
            </a:pPr>
            <a:r>
              <a:rPr lang="en-US" b="1" dirty="0">
                <a:solidFill>
                  <a:schemeClr val="tx1"/>
                </a:solidFill>
              </a:rPr>
              <a:t>Introduce</a:t>
            </a:r>
            <a:r>
              <a:rPr lang="en-US" dirty="0">
                <a:solidFill>
                  <a:schemeClr val="tx1"/>
                </a:solidFill>
              </a:rPr>
              <a:t> Young Professionals at chapter meetings.</a:t>
            </a:r>
          </a:p>
          <a:p>
            <a:pPr marL="342900" indent="-342900">
              <a:buFont typeface="Wingdings" panose="05000000000000000000" pitchFamily="2" charset="2"/>
              <a:buChar char="Ø"/>
            </a:pPr>
            <a:r>
              <a:rPr lang="en-US" dirty="0">
                <a:solidFill>
                  <a:schemeClr val="tx1"/>
                </a:solidFill>
              </a:rPr>
              <a:t>Consider linking </a:t>
            </a:r>
            <a:r>
              <a:rPr lang="en-US" b="1" dirty="0">
                <a:solidFill>
                  <a:schemeClr val="tx1"/>
                </a:solidFill>
              </a:rPr>
              <a:t>chapter scholarship award </a:t>
            </a:r>
            <a:r>
              <a:rPr lang="en-US" dirty="0">
                <a:solidFill>
                  <a:schemeClr val="tx1"/>
                </a:solidFill>
              </a:rPr>
              <a:t>recipients to participation in our mentoring program.</a:t>
            </a:r>
          </a:p>
        </p:txBody>
      </p:sp>
    </p:spTree>
    <p:extLst>
      <p:ext uri="{BB962C8B-B14F-4D97-AF65-F5344CB8AC3E}">
        <p14:creationId xmlns:p14="http://schemas.microsoft.com/office/powerpoint/2010/main" val="361143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F638-C01C-47F8-9474-01AB64291C9B}"/>
              </a:ext>
            </a:extLst>
          </p:cNvPr>
          <p:cNvSpPr>
            <a:spLocks noGrp="1"/>
          </p:cNvSpPr>
          <p:nvPr>
            <p:ph type="title"/>
          </p:nvPr>
        </p:nvSpPr>
        <p:spPr/>
        <p:txBody>
          <a:bodyPr/>
          <a:lstStyle/>
          <a:p>
            <a:r>
              <a:rPr lang="en-US" b="1" dirty="0"/>
              <a:t>The Beauty of the Program is in its Simplicity </a:t>
            </a:r>
          </a:p>
        </p:txBody>
      </p:sp>
      <p:sp>
        <p:nvSpPr>
          <p:cNvPr id="3" name="Content Placeholder 2">
            <a:extLst>
              <a:ext uri="{FF2B5EF4-FFF2-40B4-BE49-F238E27FC236}">
                <a16:creationId xmlns:a16="http://schemas.microsoft.com/office/drawing/2014/main" id="{11F85687-4CDE-42AA-9EC3-166196FDFBA8}"/>
              </a:ext>
            </a:extLst>
          </p:cNvPr>
          <p:cNvSpPr>
            <a:spLocks noGrp="1"/>
          </p:cNvSpPr>
          <p:nvPr>
            <p:ph idx="1"/>
          </p:nvPr>
        </p:nvSpPr>
        <p:spPr>
          <a:xfrm>
            <a:off x="767788" y="1909823"/>
            <a:ext cx="10515600" cy="1678328"/>
          </a:xfrm>
        </p:spPr>
        <p:txBody>
          <a:bodyPr>
            <a:normAutofit/>
          </a:bodyPr>
          <a:lstStyle/>
          <a:p>
            <a:pPr marL="0" indent="0">
              <a:buNone/>
            </a:pPr>
            <a:r>
              <a:rPr lang="en-US" sz="3600" i="1" dirty="0"/>
              <a:t>It is simply seasoned professionals providing their expertise and assistance to help individuals explore and jumpstart successful careers.</a:t>
            </a:r>
          </a:p>
          <a:p>
            <a:endParaRPr lang="en-US" dirty="0"/>
          </a:p>
        </p:txBody>
      </p:sp>
      <p:sp>
        <p:nvSpPr>
          <p:cNvPr id="4" name="TextBox 3">
            <a:extLst>
              <a:ext uri="{FF2B5EF4-FFF2-40B4-BE49-F238E27FC236}">
                <a16:creationId xmlns:a16="http://schemas.microsoft.com/office/drawing/2014/main" id="{99C3121A-13C5-407A-86C6-C6D69E04E0E7}"/>
              </a:ext>
            </a:extLst>
          </p:cNvPr>
          <p:cNvSpPr txBox="1"/>
          <p:nvPr/>
        </p:nvSpPr>
        <p:spPr>
          <a:xfrm>
            <a:off x="383894" y="4085864"/>
            <a:ext cx="11424212" cy="1661993"/>
          </a:xfrm>
          <a:prstGeom prst="rect">
            <a:avLst/>
          </a:prstGeom>
          <a:noFill/>
        </p:spPr>
        <p:txBody>
          <a:bodyPr wrap="square" rtlCol="0">
            <a:spAutoFit/>
          </a:bodyPr>
          <a:lstStyle/>
          <a:p>
            <a:r>
              <a:rPr lang="en-US" sz="3400" b="1" dirty="0">
                <a:solidFill>
                  <a:srgbClr val="FF0000"/>
                </a:solidFill>
              </a:rPr>
              <a:t>Plug and Play</a:t>
            </a:r>
            <a:r>
              <a:rPr lang="en-US" sz="3400" b="1" dirty="0"/>
              <a:t>:  </a:t>
            </a:r>
          </a:p>
          <a:p>
            <a:r>
              <a:rPr lang="en-US" sz="3400" b="1" dirty="0"/>
              <a:t>The program is established and ready to accept registrations as Young Professionals, coaches and mentors.</a:t>
            </a:r>
            <a:endParaRPr lang="en-US" sz="3400" dirty="0"/>
          </a:p>
        </p:txBody>
      </p:sp>
    </p:spTree>
    <p:extLst>
      <p:ext uri="{BB962C8B-B14F-4D97-AF65-F5344CB8AC3E}">
        <p14:creationId xmlns:p14="http://schemas.microsoft.com/office/powerpoint/2010/main" val="156407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BE32-CA0F-40CB-A50D-4B89BF52F8E0}"/>
              </a:ext>
            </a:extLst>
          </p:cNvPr>
          <p:cNvSpPr>
            <a:spLocks noGrp="1"/>
          </p:cNvSpPr>
          <p:nvPr>
            <p:ph type="title"/>
          </p:nvPr>
        </p:nvSpPr>
        <p:spPr>
          <a:xfrm>
            <a:off x="838200" y="487787"/>
            <a:ext cx="10515600" cy="1063222"/>
          </a:xfrm>
        </p:spPr>
        <p:txBody>
          <a:bodyPr>
            <a:normAutofit fontScale="90000"/>
          </a:bodyPr>
          <a:lstStyle/>
          <a:p>
            <a:r>
              <a:rPr lang="en-US" dirty="0"/>
              <a:t>Our website: </a:t>
            </a:r>
            <a:r>
              <a:rPr lang="en-US" dirty="0">
                <a:hlinkClick r:id="rId2"/>
              </a:rPr>
              <a:t>https://byums-mentoring.byu.edu/</a:t>
            </a:r>
            <a:r>
              <a:rPr lang="en-US" dirty="0"/>
              <a:t> :</a:t>
            </a:r>
          </a:p>
        </p:txBody>
      </p:sp>
      <p:sp>
        <p:nvSpPr>
          <p:cNvPr id="3" name="Content Placeholder 2">
            <a:extLst>
              <a:ext uri="{FF2B5EF4-FFF2-40B4-BE49-F238E27FC236}">
                <a16:creationId xmlns:a16="http://schemas.microsoft.com/office/drawing/2014/main" id="{5E714745-A916-42D2-A452-241B612B86C5}"/>
              </a:ext>
            </a:extLst>
          </p:cNvPr>
          <p:cNvSpPr>
            <a:spLocks noGrp="1"/>
          </p:cNvSpPr>
          <p:nvPr>
            <p:ph idx="1"/>
          </p:nvPr>
        </p:nvSpPr>
        <p:spPr>
          <a:xfrm>
            <a:off x="838200" y="1551009"/>
            <a:ext cx="10515600" cy="4748615"/>
          </a:xfrm>
        </p:spPr>
        <p:txBody>
          <a:bodyPr>
            <a:normAutofit/>
          </a:bodyPr>
          <a:lstStyle/>
          <a:p>
            <a:pPr marL="800100" lvl="1" indent="-342900">
              <a:buFont typeface="Wingdings" panose="05000000000000000000" pitchFamily="2" charset="2"/>
              <a:buChar char="§"/>
            </a:pPr>
            <a:r>
              <a:rPr lang="en-US" sz="2400" dirty="0">
                <a:solidFill>
                  <a:schemeClr val="tx1"/>
                </a:solidFill>
              </a:rPr>
              <a:t>Details explaining the </a:t>
            </a:r>
            <a:r>
              <a:rPr lang="en-US" sz="2400" b="1" dirty="0">
                <a:solidFill>
                  <a:schemeClr val="tx1"/>
                </a:solidFill>
              </a:rPr>
              <a:t>“Y” </a:t>
            </a:r>
            <a:r>
              <a:rPr lang="en-US" b="1" dirty="0"/>
              <a:t>and how </a:t>
            </a:r>
            <a:r>
              <a:rPr lang="en-US" sz="2400" dirty="0">
                <a:solidFill>
                  <a:schemeClr val="tx1"/>
                </a:solidFill>
              </a:rPr>
              <a:t>to participate as mentees, coaches, and mentors.</a:t>
            </a:r>
          </a:p>
          <a:p>
            <a:pPr marL="800100" lvl="1" indent="-342900">
              <a:buFont typeface="Wingdings" panose="05000000000000000000" pitchFamily="2" charset="2"/>
              <a:buChar char="§"/>
            </a:pPr>
            <a:r>
              <a:rPr lang="en-US" sz="2400" b="1" dirty="0">
                <a:solidFill>
                  <a:schemeClr val="tx1"/>
                </a:solidFill>
              </a:rPr>
              <a:t>Testimonials </a:t>
            </a:r>
            <a:r>
              <a:rPr lang="en-US" sz="2400" dirty="0">
                <a:solidFill>
                  <a:schemeClr val="tx1"/>
                </a:solidFill>
              </a:rPr>
              <a:t>from individuals that have participated in the program</a:t>
            </a:r>
          </a:p>
          <a:p>
            <a:pPr marL="800100" lvl="1" indent="-342900">
              <a:buFont typeface="Wingdings" panose="05000000000000000000" pitchFamily="2" charset="2"/>
              <a:buChar char="§"/>
            </a:pPr>
            <a:r>
              <a:rPr lang="en-US" sz="2400" b="1" dirty="0">
                <a:solidFill>
                  <a:schemeClr val="tx1"/>
                </a:solidFill>
              </a:rPr>
              <a:t>Registration links for mentees, mentors and coaches. </a:t>
            </a:r>
            <a:r>
              <a:rPr lang="en-US" sz="2400" dirty="0">
                <a:solidFill>
                  <a:schemeClr val="tx1"/>
                </a:solidFill>
              </a:rPr>
              <a:t>Registration details are automatically forwarded to the YPCEP regional specialist.</a:t>
            </a:r>
          </a:p>
          <a:p>
            <a:pPr marL="800100" lvl="1" indent="-342900">
              <a:buFont typeface="Wingdings" panose="05000000000000000000" pitchFamily="2" charset="2"/>
              <a:buChar char="§"/>
            </a:pPr>
            <a:r>
              <a:rPr lang="en-US" sz="2400" dirty="0">
                <a:solidFill>
                  <a:schemeClr val="tx1"/>
                </a:solidFill>
              </a:rPr>
              <a:t>A </a:t>
            </a:r>
            <a:r>
              <a:rPr lang="en-US" sz="2400" b="1" dirty="0">
                <a:solidFill>
                  <a:schemeClr val="tx1"/>
                </a:solidFill>
              </a:rPr>
              <a:t>guidebook </a:t>
            </a:r>
            <a:r>
              <a:rPr lang="en-US" sz="2400" dirty="0">
                <a:solidFill>
                  <a:schemeClr val="tx1"/>
                </a:solidFill>
              </a:rPr>
              <a:t>that includes discussion topics and career building websites for the coaches and mentees to review.  Note that the guidebook is also helpful for anyone who is seeking to initiate or build upon their career.</a:t>
            </a:r>
          </a:p>
          <a:p>
            <a:pPr marL="800100" lvl="1" indent="-342900">
              <a:buFont typeface="Wingdings" panose="05000000000000000000" pitchFamily="2" charset="2"/>
              <a:buChar char="§"/>
            </a:pPr>
            <a:r>
              <a:rPr lang="en-US" sz="2400" b="1" dirty="0">
                <a:solidFill>
                  <a:schemeClr val="tx1"/>
                </a:solidFill>
              </a:rPr>
              <a:t>Training videos </a:t>
            </a:r>
            <a:r>
              <a:rPr lang="en-US" sz="2400" dirty="0">
                <a:solidFill>
                  <a:schemeClr val="tx1"/>
                </a:solidFill>
              </a:rPr>
              <a:t>for mentees, coaches and mentors</a:t>
            </a:r>
          </a:p>
          <a:p>
            <a:pPr marL="800100" lvl="1" indent="-342900">
              <a:buFont typeface="Wingdings" panose="05000000000000000000" pitchFamily="2" charset="2"/>
              <a:buChar char="§"/>
            </a:pPr>
            <a:r>
              <a:rPr lang="en-US" sz="2400" b="1" dirty="0">
                <a:solidFill>
                  <a:schemeClr val="tx1"/>
                </a:solidFill>
              </a:rPr>
              <a:t>Learn from Professionals </a:t>
            </a:r>
            <a:r>
              <a:rPr lang="en-US" sz="2400" dirty="0">
                <a:solidFill>
                  <a:schemeClr val="tx1"/>
                </a:solidFill>
              </a:rPr>
              <a:t>page which is a repository of informational interviews conducted with seasoned professionals in a variety of industries.</a:t>
            </a:r>
          </a:p>
          <a:p>
            <a:endParaRPr lang="en-US" dirty="0"/>
          </a:p>
        </p:txBody>
      </p:sp>
    </p:spTree>
    <p:extLst>
      <p:ext uri="{BB962C8B-B14F-4D97-AF65-F5344CB8AC3E}">
        <p14:creationId xmlns:p14="http://schemas.microsoft.com/office/powerpoint/2010/main" val="349506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8871-BEC9-4E4C-AC9A-ACDC8EF5E5E4}"/>
              </a:ext>
            </a:extLst>
          </p:cNvPr>
          <p:cNvSpPr>
            <a:spLocks noGrp="1"/>
          </p:cNvSpPr>
          <p:nvPr>
            <p:ph type="title"/>
          </p:nvPr>
        </p:nvSpPr>
        <p:spPr/>
        <p:txBody>
          <a:bodyPr/>
          <a:lstStyle/>
          <a:p>
            <a:r>
              <a:rPr lang="en-US" b="1" dirty="0"/>
              <a:t>Website versions currently available in:</a:t>
            </a:r>
          </a:p>
        </p:txBody>
      </p:sp>
      <p:sp>
        <p:nvSpPr>
          <p:cNvPr id="3" name="Content Placeholder 2">
            <a:extLst>
              <a:ext uri="{FF2B5EF4-FFF2-40B4-BE49-F238E27FC236}">
                <a16:creationId xmlns:a16="http://schemas.microsoft.com/office/drawing/2014/main" id="{191B5FFE-AEF1-40B8-BDAF-8869C8238907}"/>
              </a:ext>
            </a:extLst>
          </p:cNvPr>
          <p:cNvSpPr>
            <a:spLocks noGrp="1"/>
          </p:cNvSpPr>
          <p:nvPr>
            <p:ph idx="1"/>
          </p:nvPr>
        </p:nvSpPr>
        <p:spPr/>
        <p:txBody>
          <a:bodyPr>
            <a:normAutofit/>
          </a:bodyPr>
          <a:lstStyle/>
          <a:p>
            <a:pPr>
              <a:buFont typeface="Wingdings" panose="05000000000000000000" pitchFamily="2" charset="2"/>
              <a:buChar char="Ø"/>
            </a:pPr>
            <a:r>
              <a:rPr lang="en-US" sz="3600" dirty="0"/>
              <a:t>English </a:t>
            </a:r>
          </a:p>
          <a:p>
            <a:pPr>
              <a:buFont typeface="Wingdings" panose="05000000000000000000" pitchFamily="2" charset="2"/>
              <a:buChar char="Ø"/>
            </a:pPr>
            <a:r>
              <a:rPr lang="en-US" sz="3600" dirty="0"/>
              <a:t>Spanish </a:t>
            </a:r>
          </a:p>
          <a:p>
            <a:pPr>
              <a:buFont typeface="Wingdings" panose="05000000000000000000" pitchFamily="2" charset="2"/>
              <a:buChar char="Ø"/>
            </a:pPr>
            <a:r>
              <a:rPr lang="en-US" sz="3600" dirty="0"/>
              <a:t>Chinese</a:t>
            </a:r>
          </a:p>
          <a:p>
            <a:pPr>
              <a:buFont typeface="Wingdings" panose="05000000000000000000" pitchFamily="2" charset="2"/>
              <a:buChar char="Ø"/>
            </a:pPr>
            <a:r>
              <a:rPr lang="en-US" sz="3600" dirty="0"/>
              <a:t>French </a:t>
            </a:r>
          </a:p>
          <a:p>
            <a:pPr>
              <a:buFont typeface="Wingdings" panose="05000000000000000000" pitchFamily="2" charset="2"/>
              <a:buChar char="Ø"/>
            </a:pPr>
            <a:r>
              <a:rPr lang="en-US" sz="3600" dirty="0"/>
              <a:t>Portuguese </a:t>
            </a:r>
          </a:p>
        </p:txBody>
      </p:sp>
    </p:spTree>
    <p:extLst>
      <p:ext uri="{BB962C8B-B14F-4D97-AF65-F5344CB8AC3E}">
        <p14:creationId xmlns:p14="http://schemas.microsoft.com/office/powerpoint/2010/main" val="157478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58C8-A465-41C6-B992-278EF748AFA6}"/>
              </a:ext>
            </a:extLst>
          </p:cNvPr>
          <p:cNvSpPr>
            <a:spLocks noGrp="1"/>
          </p:cNvSpPr>
          <p:nvPr>
            <p:ph type="title"/>
          </p:nvPr>
        </p:nvSpPr>
        <p:spPr>
          <a:xfrm>
            <a:off x="838200" y="1053296"/>
            <a:ext cx="10515600" cy="798653"/>
          </a:xfrm>
        </p:spPr>
        <p:txBody>
          <a:bodyPr>
            <a:normAutofit/>
          </a:bodyPr>
          <a:lstStyle/>
          <a:p>
            <a:r>
              <a:rPr lang="en-US" sz="4400" b="1" dirty="0"/>
              <a:t>Training Videos on the Website:</a:t>
            </a:r>
          </a:p>
        </p:txBody>
      </p:sp>
      <p:sp>
        <p:nvSpPr>
          <p:cNvPr id="3" name="Text Placeholder 2">
            <a:extLst>
              <a:ext uri="{FF2B5EF4-FFF2-40B4-BE49-F238E27FC236}">
                <a16:creationId xmlns:a16="http://schemas.microsoft.com/office/drawing/2014/main" id="{2A61DC24-AB87-413D-8419-423888DBEDB5}"/>
              </a:ext>
            </a:extLst>
          </p:cNvPr>
          <p:cNvSpPr>
            <a:spLocks noGrp="1"/>
          </p:cNvSpPr>
          <p:nvPr>
            <p:ph type="body" idx="1"/>
          </p:nvPr>
        </p:nvSpPr>
        <p:spPr>
          <a:xfrm>
            <a:off x="838200" y="2222339"/>
            <a:ext cx="10515600" cy="3465867"/>
          </a:xfrm>
        </p:spPr>
        <p:txBody>
          <a:bodyPr>
            <a:normAutofit/>
          </a:bodyPr>
          <a:lstStyle/>
          <a:p>
            <a:pPr marL="342900" indent="-342900">
              <a:buFont typeface="Wingdings" panose="05000000000000000000" pitchFamily="2" charset="2"/>
              <a:buChar char="Ø"/>
            </a:pPr>
            <a:r>
              <a:rPr lang="en-US" sz="2800" dirty="0">
                <a:solidFill>
                  <a:schemeClr val="tx1"/>
                </a:solidFill>
              </a:rPr>
              <a:t>Introduction and best practices for running the program regionally</a:t>
            </a:r>
          </a:p>
          <a:p>
            <a:pPr marL="342900" indent="-342900">
              <a:buFont typeface="Wingdings" panose="05000000000000000000" pitchFamily="2" charset="2"/>
              <a:buChar char="Ø"/>
            </a:pPr>
            <a:r>
              <a:rPr lang="en-US" sz="2800" dirty="0">
                <a:solidFill>
                  <a:schemeClr val="tx1"/>
                </a:solidFill>
              </a:rPr>
              <a:t>Welcome Young Professionals </a:t>
            </a:r>
          </a:p>
          <a:p>
            <a:pPr marL="342900" indent="-342900">
              <a:buFont typeface="Wingdings" panose="05000000000000000000" pitchFamily="2" charset="2"/>
              <a:buChar char="Ø"/>
            </a:pPr>
            <a:r>
              <a:rPr lang="en-US" sz="2800" dirty="0">
                <a:solidFill>
                  <a:schemeClr val="tx1"/>
                </a:solidFill>
              </a:rPr>
              <a:t>Welcome Career Coaches </a:t>
            </a:r>
          </a:p>
          <a:p>
            <a:pPr marL="342900" indent="-342900">
              <a:buFont typeface="Wingdings" panose="05000000000000000000" pitchFamily="2" charset="2"/>
              <a:buChar char="Ø"/>
            </a:pPr>
            <a:r>
              <a:rPr lang="en-US" sz="2800" dirty="0">
                <a:solidFill>
                  <a:schemeClr val="tx1"/>
                </a:solidFill>
              </a:rPr>
              <a:t>Coaching Tips</a:t>
            </a:r>
          </a:p>
          <a:p>
            <a:pPr marL="342900" indent="-342900">
              <a:buFont typeface="Wingdings" panose="05000000000000000000" pitchFamily="2" charset="2"/>
              <a:buChar char="Ø"/>
            </a:pPr>
            <a:r>
              <a:rPr lang="en-US" sz="2800" dirty="0">
                <a:solidFill>
                  <a:schemeClr val="tx1"/>
                </a:solidFill>
              </a:rPr>
              <a:t>Conducting an Informational Interview </a:t>
            </a:r>
          </a:p>
          <a:p>
            <a:pPr marL="342900" indent="-342900">
              <a:buFont typeface="Wingdings" panose="05000000000000000000" pitchFamily="2" charset="2"/>
              <a:buChar char="Ø"/>
            </a:pPr>
            <a:r>
              <a:rPr lang="en-US" sz="2800" dirty="0">
                <a:solidFill>
                  <a:schemeClr val="tx1"/>
                </a:solidFill>
              </a:rPr>
              <a:t>Self-reliance videos </a:t>
            </a:r>
          </a:p>
        </p:txBody>
      </p:sp>
    </p:spTree>
    <p:extLst>
      <p:ext uri="{BB962C8B-B14F-4D97-AF65-F5344CB8AC3E}">
        <p14:creationId xmlns:p14="http://schemas.microsoft.com/office/powerpoint/2010/main" val="423848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6AFE-5474-48C5-BEC4-36FFA9074150}"/>
              </a:ext>
            </a:extLst>
          </p:cNvPr>
          <p:cNvSpPr>
            <a:spLocks noGrp="1"/>
          </p:cNvSpPr>
          <p:nvPr>
            <p:ph type="title"/>
          </p:nvPr>
        </p:nvSpPr>
        <p:spPr>
          <a:xfrm>
            <a:off x="838200" y="891251"/>
            <a:ext cx="10515600" cy="775503"/>
          </a:xfrm>
        </p:spPr>
        <p:txBody>
          <a:bodyPr>
            <a:normAutofit/>
          </a:bodyPr>
          <a:lstStyle/>
          <a:p>
            <a:r>
              <a:rPr lang="en-US" sz="4400" b="1" dirty="0"/>
              <a:t>Other website tools:</a:t>
            </a:r>
          </a:p>
        </p:txBody>
      </p:sp>
      <p:sp>
        <p:nvSpPr>
          <p:cNvPr id="3" name="Text Placeholder 2">
            <a:extLst>
              <a:ext uri="{FF2B5EF4-FFF2-40B4-BE49-F238E27FC236}">
                <a16:creationId xmlns:a16="http://schemas.microsoft.com/office/drawing/2014/main" id="{09051A9D-2053-4DD6-9AA8-D0B66C608A86}"/>
              </a:ext>
            </a:extLst>
          </p:cNvPr>
          <p:cNvSpPr>
            <a:spLocks noGrp="1"/>
          </p:cNvSpPr>
          <p:nvPr>
            <p:ph type="body" idx="1"/>
          </p:nvPr>
        </p:nvSpPr>
        <p:spPr>
          <a:xfrm>
            <a:off x="838200" y="1921397"/>
            <a:ext cx="10515600" cy="3766810"/>
          </a:xfrm>
        </p:spPr>
        <p:txBody>
          <a:bodyPr>
            <a:noAutofit/>
          </a:bodyPr>
          <a:lstStyle/>
          <a:p>
            <a:pPr marL="342900" indent="-342900">
              <a:buFont typeface="Wingdings" panose="05000000000000000000" pitchFamily="2" charset="2"/>
              <a:buChar char="Ø"/>
            </a:pPr>
            <a:r>
              <a:rPr lang="en-US" b="0" i="0" dirty="0">
                <a:solidFill>
                  <a:srgbClr val="141414"/>
                </a:solidFill>
                <a:effectLst/>
              </a:rPr>
              <a:t>Marketing the program to Young Single Adult and family wards</a:t>
            </a:r>
          </a:p>
          <a:p>
            <a:pPr marL="342900" indent="-342900">
              <a:buFont typeface="Wingdings" panose="05000000000000000000" pitchFamily="2" charset="2"/>
              <a:buChar char="Ø"/>
            </a:pPr>
            <a:r>
              <a:rPr lang="en-US" b="0" i="0" dirty="0">
                <a:solidFill>
                  <a:srgbClr val="141414"/>
                </a:solidFill>
                <a:effectLst/>
              </a:rPr>
              <a:t>How to introduce an individual to a professional for the purpose of conducting an informational interview</a:t>
            </a:r>
          </a:p>
          <a:p>
            <a:pPr marL="342900" indent="-342900">
              <a:buFont typeface="Wingdings" panose="05000000000000000000" pitchFamily="2" charset="2"/>
              <a:buChar char="Ø"/>
            </a:pPr>
            <a:r>
              <a:rPr lang="en-US" dirty="0">
                <a:solidFill>
                  <a:srgbClr val="141414"/>
                </a:solidFill>
              </a:rPr>
              <a:t>Certificate of graduation</a:t>
            </a:r>
            <a:endParaRPr lang="en-US" b="0" i="0" dirty="0">
              <a:solidFill>
                <a:srgbClr val="141414"/>
              </a:solidFill>
              <a:effectLst/>
            </a:endParaRPr>
          </a:p>
          <a:p>
            <a:pPr marL="342900" indent="-342900">
              <a:buFont typeface="Wingdings" panose="05000000000000000000" pitchFamily="2" charset="2"/>
              <a:buChar char="Ø"/>
            </a:pPr>
            <a:r>
              <a:rPr lang="en-US" b="0" i="0" dirty="0">
                <a:solidFill>
                  <a:srgbClr val="141414"/>
                </a:solidFill>
                <a:effectLst/>
              </a:rPr>
              <a:t>Sample career building workshops for BYUMS chapters to host</a:t>
            </a:r>
          </a:p>
          <a:p>
            <a:pPr marL="342900" indent="-342900">
              <a:buFont typeface="Wingdings" panose="05000000000000000000" pitchFamily="2" charset="2"/>
              <a:buChar char="Ø"/>
            </a:pPr>
            <a:r>
              <a:rPr lang="en-US" b="0" i="0" dirty="0">
                <a:solidFill>
                  <a:srgbClr val="141414"/>
                </a:solidFill>
                <a:effectLst/>
              </a:rPr>
              <a:t>Program introductory email to new Young Professionals and Career Coaches</a:t>
            </a:r>
          </a:p>
          <a:p>
            <a:pPr marL="342900" indent="-342900">
              <a:buFont typeface="Wingdings" panose="05000000000000000000" pitchFamily="2" charset="2"/>
              <a:buChar char="Ø"/>
            </a:pPr>
            <a:r>
              <a:rPr lang="en-US" dirty="0">
                <a:solidFill>
                  <a:srgbClr val="141414"/>
                </a:solidFill>
              </a:rPr>
              <a:t>Other helpful website links </a:t>
            </a:r>
            <a:endParaRPr lang="en-US" dirty="0"/>
          </a:p>
        </p:txBody>
      </p:sp>
    </p:spTree>
    <p:extLst>
      <p:ext uri="{BB962C8B-B14F-4D97-AF65-F5344CB8AC3E}">
        <p14:creationId xmlns:p14="http://schemas.microsoft.com/office/powerpoint/2010/main" val="1395507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4857-5BAF-478F-AE0D-B545C90C645C}"/>
              </a:ext>
            </a:extLst>
          </p:cNvPr>
          <p:cNvSpPr>
            <a:spLocks noGrp="1"/>
          </p:cNvSpPr>
          <p:nvPr>
            <p:ph type="title"/>
          </p:nvPr>
        </p:nvSpPr>
        <p:spPr>
          <a:xfrm>
            <a:off x="838200" y="896647"/>
            <a:ext cx="10515600" cy="1012836"/>
          </a:xfrm>
        </p:spPr>
        <p:txBody>
          <a:bodyPr>
            <a:normAutofit/>
          </a:bodyPr>
          <a:lstStyle/>
          <a:p>
            <a:r>
              <a:rPr lang="en-US" sz="4000" b="1" dirty="0"/>
              <a:t>Best practices for making this program successful:</a:t>
            </a:r>
          </a:p>
        </p:txBody>
      </p:sp>
      <p:sp>
        <p:nvSpPr>
          <p:cNvPr id="3" name="Text Placeholder 2">
            <a:extLst>
              <a:ext uri="{FF2B5EF4-FFF2-40B4-BE49-F238E27FC236}">
                <a16:creationId xmlns:a16="http://schemas.microsoft.com/office/drawing/2014/main" id="{F57CD302-F98E-4E7F-BC4C-0A2354C4CFCE}"/>
              </a:ext>
            </a:extLst>
          </p:cNvPr>
          <p:cNvSpPr>
            <a:spLocks noGrp="1"/>
          </p:cNvSpPr>
          <p:nvPr>
            <p:ph type="body" idx="1"/>
          </p:nvPr>
        </p:nvSpPr>
        <p:spPr>
          <a:xfrm>
            <a:off x="838200" y="2581835"/>
            <a:ext cx="10515600" cy="3106371"/>
          </a:xfrm>
        </p:spPr>
        <p:txBody>
          <a:bodyPr>
            <a:normAutofit/>
          </a:bodyPr>
          <a:lstStyle/>
          <a:p>
            <a:pPr marL="342900" indent="-342900">
              <a:buFont typeface="Wingdings" panose="05000000000000000000" pitchFamily="2" charset="2"/>
              <a:buChar char="Ø"/>
            </a:pPr>
            <a:r>
              <a:rPr lang="en-US" b="1" dirty="0">
                <a:solidFill>
                  <a:schemeClr val="tx1"/>
                </a:solidFill>
              </a:rPr>
              <a:t>Keep it </a:t>
            </a:r>
            <a:r>
              <a:rPr lang="en-US" b="1" dirty="0">
                <a:solidFill>
                  <a:srgbClr val="FF0000"/>
                </a:solidFill>
              </a:rPr>
              <a:t>simple. </a:t>
            </a:r>
            <a:r>
              <a:rPr lang="en-US" dirty="0">
                <a:solidFill>
                  <a:schemeClr val="tx1"/>
                </a:solidFill>
              </a:rPr>
              <a:t>This is </a:t>
            </a:r>
            <a:r>
              <a:rPr lang="en-US" dirty="0">
                <a:solidFill>
                  <a:srgbClr val="FF0000"/>
                </a:solidFill>
              </a:rPr>
              <a:t>not a complicated program</a:t>
            </a:r>
            <a:r>
              <a:rPr lang="en-US" dirty="0">
                <a:solidFill>
                  <a:schemeClr val="tx1"/>
                </a:solidFill>
              </a:rPr>
              <a:t>. It can easily be modified to meet the needs and resources of the chapter. </a:t>
            </a:r>
            <a:r>
              <a:rPr lang="en-US" sz="2400" i="1" dirty="0">
                <a:solidFill>
                  <a:schemeClr val="tx1"/>
                </a:solidFill>
              </a:rPr>
              <a:t>It is simply seasoned professionals providing their expertise and assistance to help individuals explore and jumpstart successful careers.</a:t>
            </a:r>
            <a:endParaRPr lang="en-US" dirty="0">
              <a:solidFill>
                <a:schemeClr val="tx1"/>
              </a:solidFill>
            </a:endParaRPr>
          </a:p>
          <a:p>
            <a:pPr marL="342900" indent="-342900">
              <a:buFont typeface="Wingdings" panose="05000000000000000000" pitchFamily="2" charset="2"/>
              <a:buChar char="Ø"/>
            </a:pPr>
            <a:r>
              <a:rPr lang="en-US" b="1" dirty="0">
                <a:solidFill>
                  <a:schemeClr val="tx1"/>
                </a:solidFill>
              </a:rPr>
              <a:t>Encourage </a:t>
            </a:r>
            <a:r>
              <a:rPr lang="en-US" dirty="0">
                <a:solidFill>
                  <a:schemeClr val="tx1"/>
                </a:solidFill>
              </a:rPr>
              <a:t>chapter members to register as coaches and/or mentors. These individuals will work directly with the regional specialists.</a:t>
            </a:r>
          </a:p>
          <a:p>
            <a:pPr marL="342900" indent="-342900">
              <a:buFont typeface="Wingdings" panose="05000000000000000000" pitchFamily="2" charset="2"/>
              <a:buChar char="Ø"/>
            </a:pPr>
            <a:r>
              <a:rPr lang="en-US" dirty="0">
                <a:solidFill>
                  <a:schemeClr val="tx1"/>
                </a:solidFill>
              </a:rPr>
              <a:t>Encourage individuals ages 16-35 to register for the Young Professionals Career Engagement Program.</a:t>
            </a:r>
          </a:p>
          <a:p>
            <a:pPr marL="342900" indent="-342900">
              <a:buFont typeface="Wingdings" panose="05000000000000000000" pitchFamily="2" charset="2"/>
              <a:buChar char="Ø"/>
            </a:pPr>
            <a:endParaRPr lang="en-US" dirty="0">
              <a:solidFill>
                <a:schemeClr val="tx1"/>
              </a:solidFill>
            </a:endParaRPr>
          </a:p>
          <a:p>
            <a:pPr marL="342900" indent="-342900">
              <a:buFont typeface="Wingdings" panose="05000000000000000000" pitchFamily="2" charset="2"/>
              <a:buChar char="Ø"/>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70596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9C7C-E2F4-4552-AFDA-D4975E802A64}"/>
              </a:ext>
            </a:extLst>
          </p:cNvPr>
          <p:cNvSpPr>
            <a:spLocks noGrp="1"/>
          </p:cNvSpPr>
          <p:nvPr>
            <p:ph type="title"/>
          </p:nvPr>
        </p:nvSpPr>
        <p:spPr/>
        <p:txBody>
          <a:bodyPr>
            <a:normAutofit/>
          </a:bodyPr>
          <a:lstStyle/>
          <a:p>
            <a:pPr algn="ctr"/>
            <a:r>
              <a:rPr lang="en-US" b="1" dirty="0"/>
              <a:t>Our History </a:t>
            </a:r>
          </a:p>
        </p:txBody>
      </p:sp>
      <p:sp>
        <p:nvSpPr>
          <p:cNvPr id="3" name="Content Placeholder 2">
            <a:extLst>
              <a:ext uri="{FF2B5EF4-FFF2-40B4-BE49-F238E27FC236}">
                <a16:creationId xmlns:a16="http://schemas.microsoft.com/office/drawing/2014/main" id="{4F732FF1-5762-49BA-B542-3EBF0D00A75E}"/>
              </a:ext>
            </a:extLst>
          </p:cNvPr>
          <p:cNvSpPr>
            <a:spLocks noGrp="1"/>
          </p:cNvSpPr>
          <p:nvPr>
            <p:ph idx="1"/>
          </p:nvPr>
        </p:nvSpPr>
        <p:spPr>
          <a:xfrm>
            <a:off x="838200" y="1805651"/>
            <a:ext cx="10910104" cy="4605483"/>
          </a:xfrm>
        </p:spPr>
        <p:txBody>
          <a:bodyPr/>
          <a:lstStyle/>
          <a:p>
            <a:r>
              <a:rPr lang="en-US" dirty="0"/>
              <a:t>Inspired by the success of a career mentoring program in Colorado Springs within the Young Single Adult Program of the Church of Jesus Christ of Latter-day Saints</a:t>
            </a:r>
          </a:p>
          <a:p>
            <a:r>
              <a:rPr lang="en-US" dirty="0"/>
              <a:t>Moved to the BYU Management Society to take advantage of the Society’s significant professional network</a:t>
            </a:r>
          </a:p>
          <a:p>
            <a:r>
              <a:rPr lang="en-US" dirty="0"/>
              <a:t>Opened to married and single young adults ages 16-35. No affiliation to BYU is required to participate as a mentee, mentor or coach.</a:t>
            </a:r>
          </a:p>
          <a:p>
            <a:r>
              <a:rPr lang="en-US" dirty="0"/>
              <a:t>Changed to a regionally administrated program versus a chapter-led program to stimulate a wider global impact</a:t>
            </a:r>
          </a:p>
        </p:txBody>
      </p:sp>
    </p:spTree>
    <p:extLst>
      <p:ext uri="{BB962C8B-B14F-4D97-AF65-F5344CB8AC3E}">
        <p14:creationId xmlns:p14="http://schemas.microsoft.com/office/powerpoint/2010/main" val="200205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15B1-9FB0-4DA4-A2A5-247658BBF92B}"/>
              </a:ext>
            </a:extLst>
          </p:cNvPr>
          <p:cNvSpPr>
            <a:spLocks noGrp="1"/>
          </p:cNvSpPr>
          <p:nvPr>
            <p:ph type="title"/>
          </p:nvPr>
        </p:nvSpPr>
        <p:spPr>
          <a:xfrm>
            <a:off x="838200" y="834503"/>
            <a:ext cx="10515600" cy="683580"/>
          </a:xfrm>
        </p:spPr>
        <p:txBody>
          <a:bodyPr>
            <a:noAutofit/>
          </a:bodyPr>
          <a:lstStyle/>
          <a:p>
            <a:r>
              <a:rPr lang="en-US" sz="4400" b="1" dirty="0"/>
              <a:t>Our  short and long-term goals:</a:t>
            </a:r>
          </a:p>
        </p:txBody>
      </p:sp>
      <p:sp>
        <p:nvSpPr>
          <p:cNvPr id="3" name="Text Placeholder 2">
            <a:extLst>
              <a:ext uri="{FF2B5EF4-FFF2-40B4-BE49-F238E27FC236}">
                <a16:creationId xmlns:a16="http://schemas.microsoft.com/office/drawing/2014/main" id="{838FF964-5B9A-4A1D-9F00-FBB45D9C85C7}"/>
              </a:ext>
            </a:extLst>
          </p:cNvPr>
          <p:cNvSpPr>
            <a:spLocks noGrp="1"/>
          </p:cNvSpPr>
          <p:nvPr>
            <p:ph type="body" idx="1"/>
          </p:nvPr>
        </p:nvSpPr>
        <p:spPr>
          <a:xfrm>
            <a:off x="838200" y="1713053"/>
            <a:ext cx="10515600" cy="3975153"/>
          </a:xfrm>
        </p:spPr>
        <p:txBody>
          <a:bodyPr>
            <a:normAutofit/>
          </a:bodyPr>
          <a:lstStyle/>
          <a:p>
            <a:pPr marL="342900" indent="-342900">
              <a:buFont typeface="Wingdings" panose="05000000000000000000" pitchFamily="2" charset="2"/>
              <a:buChar char="Ø"/>
            </a:pPr>
            <a:r>
              <a:rPr lang="en-US" dirty="0">
                <a:solidFill>
                  <a:schemeClr val="tx1"/>
                </a:solidFill>
              </a:rPr>
              <a:t>Introduce the program to BYUMS members </a:t>
            </a:r>
            <a:r>
              <a:rPr lang="en-US" b="1" dirty="0">
                <a:solidFill>
                  <a:schemeClr val="tx1"/>
                </a:solidFill>
              </a:rPr>
              <a:t>globally</a:t>
            </a:r>
            <a:r>
              <a:rPr lang="en-US" dirty="0">
                <a:solidFill>
                  <a:schemeClr val="tx1"/>
                </a:solidFill>
              </a:rPr>
              <a:t>. </a:t>
            </a:r>
            <a:endParaRPr lang="en-US" b="1" dirty="0">
              <a:solidFill>
                <a:schemeClr val="tx1"/>
              </a:solidFill>
            </a:endParaRPr>
          </a:p>
          <a:p>
            <a:pPr marL="342900" indent="-342900">
              <a:buFont typeface="Wingdings" panose="05000000000000000000" pitchFamily="2" charset="2"/>
              <a:buChar char="Ø"/>
            </a:pPr>
            <a:r>
              <a:rPr lang="en-US" dirty="0">
                <a:solidFill>
                  <a:schemeClr val="tx1"/>
                </a:solidFill>
              </a:rPr>
              <a:t>Build upon our series of </a:t>
            </a:r>
            <a:r>
              <a:rPr lang="en-US" b="1" dirty="0">
                <a:solidFill>
                  <a:schemeClr val="tx1"/>
                </a:solidFill>
              </a:rPr>
              <a:t>career engagement workshops </a:t>
            </a:r>
            <a:r>
              <a:rPr lang="en-US" dirty="0">
                <a:solidFill>
                  <a:schemeClr val="tx1"/>
                </a:solidFill>
              </a:rPr>
              <a:t>(see coaching/mentoring resources on our website) and launch them as BYUMS workshops or co-brand them with other entities such as YSA Institute.</a:t>
            </a:r>
          </a:p>
          <a:p>
            <a:pPr marL="342900" indent="-342900">
              <a:buFont typeface="Wingdings" panose="05000000000000000000" pitchFamily="2" charset="2"/>
              <a:buChar char="Ø"/>
            </a:pPr>
            <a:r>
              <a:rPr lang="en-US" dirty="0">
                <a:solidFill>
                  <a:schemeClr val="tx1"/>
                </a:solidFill>
              </a:rPr>
              <a:t>Provide access to the </a:t>
            </a:r>
            <a:r>
              <a:rPr lang="en-US" b="1" dirty="0">
                <a:solidFill>
                  <a:schemeClr val="tx1"/>
                </a:solidFill>
              </a:rPr>
              <a:t>BYUMS’ global intellectual capital </a:t>
            </a:r>
            <a:r>
              <a:rPr lang="en-US" dirty="0">
                <a:solidFill>
                  <a:schemeClr val="tx1"/>
                </a:solidFill>
              </a:rPr>
              <a:t>of our mentees and career building resources.</a:t>
            </a:r>
          </a:p>
          <a:p>
            <a:pPr marL="342900" indent="-342900">
              <a:buFont typeface="Wingdings" panose="05000000000000000000" pitchFamily="2" charset="2"/>
              <a:buChar char="Ø"/>
            </a:pPr>
            <a:r>
              <a:rPr lang="en-US" dirty="0">
                <a:solidFill>
                  <a:schemeClr val="tx1"/>
                </a:solidFill>
              </a:rPr>
              <a:t>Continue to build out the </a:t>
            </a:r>
            <a:r>
              <a:rPr lang="en-US" b="1" dirty="0">
                <a:solidFill>
                  <a:schemeClr val="tx1"/>
                </a:solidFill>
              </a:rPr>
              <a:t>“Learn from Professionals” </a:t>
            </a:r>
            <a:r>
              <a:rPr lang="en-US" dirty="0">
                <a:solidFill>
                  <a:schemeClr val="tx1"/>
                </a:solidFill>
              </a:rPr>
              <a:t>page of our website with interviews of top professionals in various industries.</a:t>
            </a:r>
          </a:p>
          <a:p>
            <a:pPr marL="342900" indent="-342900">
              <a:buFont typeface="Wingdings" panose="05000000000000000000" pitchFamily="2" charset="2"/>
              <a:buChar char="Ø"/>
            </a:pPr>
            <a:r>
              <a:rPr lang="en-US" dirty="0">
                <a:solidFill>
                  <a:schemeClr val="tx1"/>
                </a:solidFill>
              </a:rPr>
              <a:t>Build our </a:t>
            </a:r>
            <a:r>
              <a:rPr lang="en-US" b="1" dirty="0">
                <a:solidFill>
                  <a:schemeClr val="tx1"/>
                </a:solidFill>
              </a:rPr>
              <a:t>“Mentoring Webinars” </a:t>
            </a:r>
            <a:r>
              <a:rPr lang="en-US" dirty="0">
                <a:solidFill>
                  <a:schemeClr val="tx1"/>
                </a:solidFill>
              </a:rPr>
              <a:t>page of our website.</a:t>
            </a:r>
          </a:p>
          <a:p>
            <a:endParaRPr lang="en-US" dirty="0">
              <a:solidFill>
                <a:schemeClr val="tx1"/>
              </a:solidFill>
            </a:endParaRPr>
          </a:p>
          <a:p>
            <a:pPr marL="342900" indent="-342900">
              <a:buFont typeface="Wingdings" panose="05000000000000000000" pitchFamily="2" charset="2"/>
              <a:buChar char="Ø"/>
            </a:pPr>
            <a:endParaRPr lang="en-US" dirty="0">
              <a:solidFill>
                <a:schemeClr val="tx1"/>
              </a:solidFill>
            </a:endParaRPr>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3050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B198-957E-4C73-90D6-D37B0AAB5095}"/>
              </a:ext>
            </a:extLst>
          </p:cNvPr>
          <p:cNvSpPr>
            <a:spLocks noGrp="1"/>
          </p:cNvSpPr>
          <p:nvPr>
            <p:ph type="title"/>
          </p:nvPr>
        </p:nvSpPr>
        <p:spPr>
          <a:xfrm>
            <a:off x="838200" y="1308294"/>
            <a:ext cx="10515600" cy="914045"/>
          </a:xfrm>
        </p:spPr>
        <p:txBody>
          <a:bodyPr>
            <a:normAutofit/>
          </a:bodyPr>
          <a:lstStyle/>
          <a:p>
            <a:pPr algn="ctr"/>
            <a:r>
              <a:rPr lang="en-US" sz="4400" dirty="0"/>
              <a:t>Questions?</a:t>
            </a:r>
          </a:p>
        </p:txBody>
      </p:sp>
      <p:sp>
        <p:nvSpPr>
          <p:cNvPr id="3" name="Text Placeholder 2">
            <a:extLst>
              <a:ext uri="{FF2B5EF4-FFF2-40B4-BE49-F238E27FC236}">
                <a16:creationId xmlns:a16="http://schemas.microsoft.com/office/drawing/2014/main" id="{6300C7A2-30CC-4CEF-91CD-CAE75D7E6CCE}"/>
              </a:ext>
            </a:extLst>
          </p:cNvPr>
          <p:cNvSpPr>
            <a:spLocks noGrp="1"/>
          </p:cNvSpPr>
          <p:nvPr>
            <p:ph type="body" idx="1"/>
          </p:nvPr>
        </p:nvSpPr>
        <p:spPr>
          <a:xfrm>
            <a:off x="838200" y="2465408"/>
            <a:ext cx="10515600" cy="3222799"/>
          </a:xfrm>
        </p:spPr>
        <p:txBody>
          <a:bodyPr/>
          <a:lstStyle/>
          <a:p>
            <a:r>
              <a:rPr lang="en-US" sz="2800" dirty="0">
                <a:solidFill>
                  <a:schemeClr val="tx1"/>
                </a:solidFill>
              </a:rPr>
              <a:t>If you have questions or are interested in learning more about The Young Professionals Career Engagement Program please contact BYUMS HQ or </a:t>
            </a:r>
          </a:p>
          <a:p>
            <a:r>
              <a:rPr lang="en-US" sz="2800" dirty="0">
                <a:solidFill>
                  <a:schemeClr val="tx1"/>
                </a:solidFill>
              </a:rPr>
              <a:t>Scott Pann, Vice President-Mentoring, Global Board, BYU Management Society </a:t>
            </a:r>
          </a:p>
          <a:p>
            <a:r>
              <a:rPr lang="en-US" sz="2800" dirty="0">
                <a:solidFill>
                  <a:schemeClr val="tx1"/>
                </a:solidFill>
              </a:rPr>
              <a:t>719-339-9638</a:t>
            </a:r>
          </a:p>
          <a:p>
            <a:r>
              <a:rPr lang="en-US" sz="2800" dirty="0">
                <a:hlinkClick r:id="rId2"/>
              </a:rPr>
              <a:t>Scott.Pann@gmail.com</a:t>
            </a:r>
            <a:r>
              <a:rPr lang="en-US" sz="2800" dirty="0"/>
              <a:t> </a:t>
            </a:r>
          </a:p>
          <a:p>
            <a:endParaRPr lang="en-US" dirty="0"/>
          </a:p>
        </p:txBody>
      </p:sp>
    </p:spTree>
    <p:extLst>
      <p:ext uri="{BB962C8B-B14F-4D97-AF65-F5344CB8AC3E}">
        <p14:creationId xmlns:p14="http://schemas.microsoft.com/office/powerpoint/2010/main" val="95665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A009-A9C8-4C2A-A28F-D83C6742E5F4}"/>
              </a:ext>
            </a:extLst>
          </p:cNvPr>
          <p:cNvSpPr>
            <a:spLocks noGrp="1"/>
          </p:cNvSpPr>
          <p:nvPr>
            <p:ph type="title"/>
          </p:nvPr>
        </p:nvSpPr>
        <p:spPr>
          <a:xfrm>
            <a:off x="838200" y="852257"/>
            <a:ext cx="10515600" cy="656947"/>
          </a:xfrm>
        </p:spPr>
        <p:txBody>
          <a:bodyPr>
            <a:noAutofit/>
          </a:bodyPr>
          <a:lstStyle/>
          <a:p>
            <a:r>
              <a:rPr lang="en-US" sz="4400" b="1" dirty="0"/>
              <a:t>The purpose of this presentation:</a:t>
            </a:r>
          </a:p>
        </p:txBody>
      </p:sp>
      <p:sp>
        <p:nvSpPr>
          <p:cNvPr id="3" name="Text Placeholder 2">
            <a:extLst>
              <a:ext uri="{FF2B5EF4-FFF2-40B4-BE49-F238E27FC236}">
                <a16:creationId xmlns:a16="http://schemas.microsoft.com/office/drawing/2014/main" id="{FA061853-A314-4687-BA77-78AEE87CB9CB}"/>
              </a:ext>
            </a:extLst>
          </p:cNvPr>
          <p:cNvSpPr>
            <a:spLocks noGrp="1"/>
          </p:cNvSpPr>
          <p:nvPr>
            <p:ph type="body" idx="1"/>
          </p:nvPr>
        </p:nvSpPr>
        <p:spPr>
          <a:xfrm>
            <a:off x="838200" y="1509204"/>
            <a:ext cx="10515600" cy="4179003"/>
          </a:xfrm>
        </p:spPr>
        <p:txBody>
          <a:bodyPr>
            <a:normAutofit lnSpcReduction="10000"/>
          </a:bodyPr>
          <a:lstStyle/>
          <a:p>
            <a:r>
              <a:rPr lang="en-US" sz="2800" dirty="0">
                <a:solidFill>
                  <a:schemeClr val="tx1"/>
                </a:solidFill>
              </a:rPr>
              <a:t>Introduce BYUMS members and community leaders to an exciting and proven mentoring program that will:</a:t>
            </a:r>
          </a:p>
          <a:p>
            <a:pPr marL="457200" indent="-457200">
              <a:buFont typeface="Wingdings" panose="05000000000000000000" pitchFamily="2" charset="2"/>
              <a:buChar char="Ø"/>
            </a:pPr>
            <a:r>
              <a:rPr lang="en-US" sz="2800" dirty="0">
                <a:solidFill>
                  <a:schemeClr val="tx1"/>
                </a:solidFill>
              </a:rPr>
              <a:t>Provide new purpose to the BYU Management Society</a:t>
            </a:r>
          </a:p>
          <a:p>
            <a:pPr marL="457200" indent="-457200">
              <a:buFont typeface="Wingdings" panose="05000000000000000000" pitchFamily="2" charset="2"/>
              <a:buChar char="Ø"/>
            </a:pPr>
            <a:r>
              <a:rPr lang="en-US" sz="2800" dirty="0">
                <a:solidFill>
                  <a:schemeClr val="tx1"/>
                </a:solidFill>
              </a:rPr>
              <a:t>Grow our worldwide membership</a:t>
            </a:r>
          </a:p>
          <a:p>
            <a:pPr marL="457200" indent="-457200">
              <a:buFont typeface="Wingdings" panose="05000000000000000000" pitchFamily="2" charset="2"/>
              <a:buChar char="Ø"/>
            </a:pPr>
            <a:r>
              <a:rPr lang="en-US" sz="2800" dirty="0">
                <a:solidFill>
                  <a:schemeClr val="tx1"/>
                </a:solidFill>
              </a:rPr>
              <a:t>Engage BYUMS members in working with individuals to explore and jumpstart meaningful and productive careers</a:t>
            </a:r>
          </a:p>
          <a:p>
            <a:pPr marL="457200" indent="-457200">
              <a:buFont typeface="Wingdings" panose="05000000000000000000" pitchFamily="2" charset="2"/>
              <a:buChar char="Ø"/>
            </a:pPr>
            <a:r>
              <a:rPr lang="en-US" sz="2800" dirty="0">
                <a:solidFill>
                  <a:schemeClr val="tx1"/>
                </a:solidFill>
              </a:rPr>
              <a:t>Broaden the exposure of the BYUMS within communities</a:t>
            </a:r>
          </a:p>
          <a:p>
            <a:pPr marL="457200" indent="-457200">
              <a:buFont typeface="Wingdings" panose="05000000000000000000" pitchFamily="2" charset="2"/>
              <a:buChar char="Ø"/>
            </a:pPr>
            <a:r>
              <a:rPr lang="en-US" sz="2800" dirty="0">
                <a:solidFill>
                  <a:schemeClr val="tx1"/>
                </a:solidFill>
              </a:rPr>
              <a:t>Be an influence for good in the community</a:t>
            </a:r>
          </a:p>
          <a:p>
            <a:pPr marL="457200" indent="-457200">
              <a:buFont typeface="Wingdings" panose="05000000000000000000" pitchFamily="2" charset="2"/>
              <a:buChar char="Ø"/>
            </a:pPr>
            <a:r>
              <a:rPr lang="en-US" sz="2800" dirty="0">
                <a:solidFill>
                  <a:schemeClr val="tx1"/>
                </a:solidFill>
              </a:rPr>
              <a:t>Grow community efforts to benefit young adults</a:t>
            </a:r>
          </a:p>
        </p:txBody>
      </p:sp>
    </p:spTree>
    <p:extLst>
      <p:ext uri="{BB962C8B-B14F-4D97-AF65-F5344CB8AC3E}">
        <p14:creationId xmlns:p14="http://schemas.microsoft.com/office/powerpoint/2010/main" val="9929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78B4-F3F5-4FA5-9320-72E53CCB1B79}"/>
              </a:ext>
            </a:extLst>
          </p:cNvPr>
          <p:cNvSpPr>
            <a:spLocks noGrp="1"/>
          </p:cNvSpPr>
          <p:nvPr>
            <p:ph type="title"/>
          </p:nvPr>
        </p:nvSpPr>
        <p:spPr/>
        <p:txBody>
          <a:bodyPr>
            <a:normAutofit/>
          </a:bodyPr>
          <a:lstStyle/>
          <a:p>
            <a:r>
              <a:rPr lang="en-US" b="1" dirty="0"/>
              <a:t>The issue:</a:t>
            </a:r>
          </a:p>
        </p:txBody>
      </p:sp>
      <p:sp>
        <p:nvSpPr>
          <p:cNvPr id="3" name="TextBox 2">
            <a:extLst>
              <a:ext uri="{FF2B5EF4-FFF2-40B4-BE49-F238E27FC236}">
                <a16:creationId xmlns:a16="http://schemas.microsoft.com/office/drawing/2014/main" id="{C7E1B9EE-5E36-401A-B98C-60074C5DE5D4}"/>
              </a:ext>
            </a:extLst>
          </p:cNvPr>
          <p:cNvSpPr txBox="1"/>
          <p:nvPr/>
        </p:nvSpPr>
        <p:spPr>
          <a:xfrm>
            <a:off x="1216241" y="1980619"/>
            <a:ext cx="10515600" cy="3108543"/>
          </a:xfrm>
          <a:prstGeom prst="rect">
            <a:avLst/>
          </a:prstGeom>
          <a:noFill/>
        </p:spPr>
        <p:txBody>
          <a:bodyPr wrap="square" rtlCol="0">
            <a:spAutoFit/>
          </a:bodyPr>
          <a:lstStyle/>
          <a:p>
            <a:r>
              <a:rPr lang="en-US" sz="2800" dirty="0"/>
              <a:t>Individuals often struggle with the transition from their formal education years to a substantive career. They may do well in school, but oftentimes have </a:t>
            </a:r>
            <a:r>
              <a:rPr lang="en-US" sz="2800" b="1" dirty="0"/>
              <a:t>difficulty connecting with professionals </a:t>
            </a:r>
            <a:r>
              <a:rPr lang="en-US" sz="2800" dirty="0"/>
              <a:t>in their chosen career field of interest. This disconnect may cause them to </a:t>
            </a:r>
            <a:r>
              <a:rPr lang="en-US" sz="2800" b="1" dirty="0"/>
              <a:t>not realize  their full career and earning potential</a:t>
            </a:r>
            <a:r>
              <a:rPr lang="en-US" sz="2800" dirty="0"/>
              <a:t>. They may also </a:t>
            </a:r>
            <a:r>
              <a:rPr lang="en-US" sz="2800" b="1" dirty="0"/>
              <a:t>put off critical life decisions</a:t>
            </a:r>
            <a:r>
              <a:rPr lang="en-US" sz="2800" dirty="0"/>
              <a:t>, such as serious dating or marriage, because of concerns about supporting a family.</a:t>
            </a:r>
          </a:p>
        </p:txBody>
      </p:sp>
    </p:spTree>
    <p:extLst>
      <p:ext uri="{BB962C8B-B14F-4D97-AF65-F5344CB8AC3E}">
        <p14:creationId xmlns:p14="http://schemas.microsoft.com/office/powerpoint/2010/main" val="227620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D94B-08F6-BA2F-3566-E81B3398BB7E}"/>
              </a:ext>
            </a:extLst>
          </p:cNvPr>
          <p:cNvSpPr>
            <a:spLocks noGrp="1"/>
          </p:cNvSpPr>
          <p:nvPr>
            <p:ph type="title"/>
          </p:nvPr>
        </p:nvSpPr>
        <p:spPr>
          <a:xfrm>
            <a:off x="838200" y="926123"/>
            <a:ext cx="10515600" cy="887226"/>
          </a:xfrm>
        </p:spPr>
        <p:txBody>
          <a:bodyPr>
            <a:noAutofit/>
          </a:bodyPr>
          <a:lstStyle/>
          <a:p>
            <a:pPr algn="ctr"/>
            <a:r>
              <a:rPr lang="en-US" b="1" dirty="0"/>
              <a:t>Mentoring is one of the core objectives of the BYU Management Society </a:t>
            </a:r>
            <a:endParaRPr lang="en-US" dirty="0"/>
          </a:p>
        </p:txBody>
      </p:sp>
      <p:sp>
        <p:nvSpPr>
          <p:cNvPr id="3" name="Content Placeholder 2">
            <a:extLst>
              <a:ext uri="{FF2B5EF4-FFF2-40B4-BE49-F238E27FC236}">
                <a16:creationId xmlns:a16="http://schemas.microsoft.com/office/drawing/2014/main" id="{E5B12461-BFDB-A397-E973-0A7F55299C64}"/>
              </a:ext>
            </a:extLst>
          </p:cNvPr>
          <p:cNvSpPr>
            <a:spLocks noGrp="1"/>
          </p:cNvSpPr>
          <p:nvPr>
            <p:ph idx="1"/>
          </p:nvPr>
        </p:nvSpPr>
        <p:spPr>
          <a:xfrm>
            <a:off x="838200" y="2250830"/>
            <a:ext cx="10515600" cy="4048793"/>
          </a:xfrm>
        </p:spPr>
        <p:txBody>
          <a:bodyPr>
            <a:normAutofit/>
          </a:bodyPr>
          <a:lstStyle/>
          <a:p>
            <a:pPr marL="0" indent="0">
              <a:buNone/>
            </a:pPr>
            <a:r>
              <a:rPr lang="en-US" sz="3200" dirty="0">
                <a:effectLst/>
                <a:latin typeface="Calibri" panose="020F0502020204030204" pitchFamily="34" charset="0"/>
                <a:ea typeface="Calibri" panose="020F0502020204030204" pitchFamily="34" charset="0"/>
              </a:rPr>
              <a:t>One of the primary missions of the BYU Management Society is to help individuals thrive by assisting them in exploring and jumpstarting successful careers. To this end, we have developed the </a:t>
            </a:r>
            <a:r>
              <a:rPr lang="en-US" sz="3200" i="1" dirty="0">
                <a:effectLst/>
                <a:latin typeface="Calibri" panose="020F0502020204030204" pitchFamily="34" charset="0"/>
                <a:ea typeface="Calibri" panose="020F0502020204030204" pitchFamily="34" charset="0"/>
              </a:rPr>
              <a:t>Young Professionals Career Engagement Program</a:t>
            </a:r>
            <a:r>
              <a:rPr lang="en-US" sz="3200" dirty="0">
                <a:effectLst/>
                <a:latin typeface="Calibri" panose="020F0502020204030204" pitchFamily="34" charset="0"/>
                <a:ea typeface="Calibri" panose="020F0502020204030204" pitchFamily="34" charset="0"/>
              </a:rPr>
              <a:t> (https://byums-mentoring.byu.edu/), a free career mentorship program for single and married young adults ages 16-30. </a:t>
            </a:r>
            <a:endParaRPr lang="en-US" sz="3200" dirty="0"/>
          </a:p>
        </p:txBody>
      </p:sp>
    </p:spTree>
    <p:extLst>
      <p:ext uri="{BB962C8B-B14F-4D97-AF65-F5344CB8AC3E}">
        <p14:creationId xmlns:p14="http://schemas.microsoft.com/office/powerpoint/2010/main" val="375335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D2F7-4321-4572-ACB3-E8409CE454B4}"/>
              </a:ext>
            </a:extLst>
          </p:cNvPr>
          <p:cNvSpPr>
            <a:spLocks noGrp="1"/>
          </p:cNvSpPr>
          <p:nvPr>
            <p:ph type="title"/>
          </p:nvPr>
        </p:nvSpPr>
        <p:spPr>
          <a:xfrm>
            <a:off x="838200" y="1038687"/>
            <a:ext cx="10515600" cy="790113"/>
          </a:xfrm>
        </p:spPr>
        <p:txBody>
          <a:bodyPr>
            <a:normAutofit/>
          </a:bodyPr>
          <a:lstStyle/>
          <a:p>
            <a:r>
              <a:rPr lang="en-US" sz="4400" b="1" dirty="0"/>
              <a:t>Our Mission:</a:t>
            </a:r>
          </a:p>
        </p:txBody>
      </p:sp>
      <p:sp>
        <p:nvSpPr>
          <p:cNvPr id="3" name="Text Placeholder 2">
            <a:extLst>
              <a:ext uri="{FF2B5EF4-FFF2-40B4-BE49-F238E27FC236}">
                <a16:creationId xmlns:a16="http://schemas.microsoft.com/office/drawing/2014/main" id="{43778359-8B0B-4106-A766-5E5379778068}"/>
              </a:ext>
            </a:extLst>
          </p:cNvPr>
          <p:cNvSpPr>
            <a:spLocks noGrp="1"/>
          </p:cNvSpPr>
          <p:nvPr>
            <p:ph type="body" idx="1"/>
          </p:nvPr>
        </p:nvSpPr>
        <p:spPr>
          <a:xfrm>
            <a:off x="838200" y="2305953"/>
            <a:ext cx="10515600" cy="3047282"/>
          </a:xfrm>
        </p:spPr>
        <p:txBody>
          <a:bodyPr>
            <a:normAutofit/>
          </a:bodyPr>
          <a:lstStyle/>
          <a:p>
            <a:r>
              <a:rPr lang="en-US" sz="3000" b="0" i="0" u="none" strike="noStrike" dirty="0">
                <a:solidFill>
                  <a:srgbClr val="000000"/>
                </a:solidFill>
                <a:effectLst/>
              </a:rPr>
              <a:t>The mission of the Young Professionals Career Engagement Program is to help individuals ages 16-35 jumpstart successful careers through mentorship with seasoned professionals in their career field of interest. These professionals share their career experiences and knowledge to help them enter the workforce as confident, committed and ethical professionals. </a:t>
            </a:r>
            <a:endParaRPr lang="en-US" sz="3000" dirty="0">
              <a:solidFill>
                <a:schemeClr val="tx1"/>
              </a:solidFill>
            </a:endParaRPr>
          </a:p>
        </p:txBody>
      </p:sp>
    </p:spTree>
    <p:extLst>
      <p:ext uri="{BB962C8B-B14F-4D97-AF65-F5344CB8AC3E}">
        <p14:creationId xmlns:p14="http://schemas.microsoft.com/office/powerpoint/2010/main" val="273575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86CE-C0FA-4AE2-BE4A-B8357CF19CA0}"/>
              </a:ext>
            </a:extLst>
          </p:cNvPr>
          <p:cNvSpPr>
            <a:spLocks noGrp="1"/>
          </p:cNvSpPr>
          <p:nvPr>
            <p:ph type="title"/>
          </p:nvPr>
        </p:nvSpPr>
        <p:spPr>
          <a:xfrm>
            <a:off x="838200" y="1065320"/>
            <a:ext cx="10515600" cy="736847"/>
          </a:xfrm>
        </p:spPr>
        <p:txBody>
          <a:bodyPr>
            <a:normAutofit/>
          </a:bodyPr>
          <a:lstStyle/>
          <a:p>
            <a:r>
              <a:rPr lang="en-US" sz="4400" b="1" dirty="0"/>
              <a:t>Our Target Market:</a:t>
            </a:r>
          </a:p>
        </p:txBody>
      </p:sp>
      <p:sp>
        <p:nvSpPr>
          <p:cNvPr id="3" name="Text Placeholder 2">
            <a:extLst>
              <a:ext uri="{FF2B5EF4-FFF2-40B4-BE49-F238E27FC236}">
                <a16:creationId xmlns:a16="http://schemas.microsoft.com/office/drawing/2014/main" id="{3207C140-BAC3-4565-B507-6A2C36A66D72}"/>
              </a:ext>
            </a:extLst>
          </p:cNvPr>
          <p:cNvSpPr>
            <a:spLocks noGrp="1"/>
          </p:cNvSpPr>
          <p:nvPr>
            <p:ph type="body" idx="1"/>
          </p:nvPr>
        </p:nvSpPr>
        <p:spPr>
          <a:xfrm>
            <a:off x="838200" y="2104008"/>
            <a:ext cx="10515600" cy="3584198"/>
          </a:xfrm>
        </p:spPr>
        <p:txBody>
          <a:bodyPr>
            <a:normAutofit/>
          </a:bodyPr>
          <a:lstStyle/>
          <a:p>
            <a:r>
              <a:rPr lang="en-US" sz="2800" dirty="0">
                <a:solidFill>
                  <a:schemeClr val="tx1"/>
                </a:solidFill>
              </a:rPr>
              <a:t>➢ The Young Professionals Career Engagement Program is available to single or married individuals, ages 16-35. There is </a:t>
            </a:r>
            <a:r>
              <a:rPr lang="en-US" sz="2800" b="1" dirty="0">
                <a:solidFill>
                  <a:schemeClr val="tx1"/>
                </a:solidFill>
              </a:rPr>
              <a:t>no cost </a:t>
            </a:r>
            <a:r>
              <a:rPr lang="en-US" sz="2800" dirty="0">
                <a:solidFill>
                  <a:schemeClr val="tx1"/>
                </a:solidFill>
              </a:rPr>
              <a:t>to participate in the program.</a:t>
            </a:r>
          </a:p>
          <a:p>
            <a:pPr marL="0" marR="0">
              <a:lnSpc>
                <a:spcPct val="90000"/>
              </a:lnSpc>
            </a:pPr>
            <a:r>
              <a:rPr lang="en-US" sz="2800" dirty="0">
                <a:solidFill>
                  <a:schemeClr val="tx1"/>
                </a:solidFill>
              </a:rPr>
              <a:t>➢</a:t>
            </a:r>
            <a:r>
              <a:rPr lang="en-US" sz="2800" dirty="0">
                <a:solidFill>
                  <a:schemeClr val="tx1"/>
                </a:solidFill>
                <a:effectLst/>
                <a:ea typeface="Times New Roman" panose="02020603050405020304" pitchFamily="18" charset="0"/>
              </a:rPr>
              <a:t>It is available to individuals seeking a </a:t>
            </a:r>
            <a:r>
              <a:rPr lang="en-US" sz="2800" b="1" dirty="0">
                <a:solidFill>
                  <a:schemeClr val="tx1"/>
                </a:solidFill>
                <a:effectLst/>
                <a:ea typeface="Times New Roman" panose="02020603050405020304" pitchFamily="18" charset="0"/>
              </a:rPr>
              <a:t>blue-collar profession </a:t>
            </a:r>
            <a:r>
              <a:rPr lang="en-US" sz="2800" dirty="0">
                <a:solidFill>
                  <a:schemeClr val="tx1"/>
                </a:solidFill>
                <a:effectLst/>
                <a:ea typeface="Times New Roman" panose="02020603050405020304" pitchFamily="18" charset="0"/>
              </a:rPr>
              <a:t>such as a plumber, electrician, chef, or hair stylist or a </a:t>
            </a:r>
            <a:r>
              <a:rPr lang="en-US" sz="2800" b="1" dirty="0">
                <a:solidFill>
                  <a:schemeClr val="tx1"/>
                </a:solidFill>
                <a:effectLst/>
                <a:ea typeface="Times New Roman" panose="02020603050405020304" pitchFamily="18" charset="0"/>
              </a:rPr>
              <a:t>white-collar profession </a:t>
            </a:r>
            <a:r>
              <a:rPr lang="en-US" sz="2800" dirty="0">
                <a:solidFill>
                  <a:schemeClr val="tx1"/>
                </a:solidFill>
                <a:effectLst/>
                <a:ea typeface="Times New Roman" panose="02020603050405020304" pitchFamily="18" charset="0"/>
              </a:rPr>
              <a:t>such as a teacher, lawyer, financial advisor or doctor. </a:t>
            </a:r>
          </a:p>
          <a:p>
            <a:endParaRPr lang="en-US" sz="2800" dirty="0">
              <a:solidFill>
                <a:schemeClr val="tx1"/>
              </a:solidFill>
            </a:endParaRPr>
          </a:p>
        </p:txBody>
      </p:sp>
    </p:spTree>
    <p:extLst>
      <p:ext uri="{BB962C8B-B14F-4D97-AF65-F5344CB8AC3E}">
        <p14:creationId xmlns:p14="http://schemas.microsoft.com/office/powerpoint/2010/main" val="350832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B06D-0CB7-4F09-BE64-8E4783C79AC2}"/>
              </a:ext>
            </a:extLst>
          </p:cNvPr>
          <p:cNvSpPr>
            <a:spLocks noGrp="1"/>
          </p:cNvSpPr>
          <p:nvPr>
            <p:ph type="title"/>
          </p:nvPr>
        </p:nvSpPr>
        <p:spPr>
          <a:xfrm>
            <a:off x="838200" y="983848"/>
            <a:ext cx="10515600" cy="1307939"/>
          </a:xfrm>
        </p:spPr>
        <p:txBody>
          <a:bodyPr>
            <a:noAutofit/>
          </a:bodyPr>
          <a:lstStyle/>
          <a:p>
            <a:r>
              <a:rPr lang="en-US" sz="4400" b="1" dirty="0"/>
              <a:t>Groups of people that are strong candidates for this program: </a:t>
            </a:r>
          </a:p>
        </p:txBody>
      </p:sp>
      <p:sp>
        <p:nvSpPr>
          <p:cNvPr id="3" name="Text Placeholder 2">
            <a:extLst>
              <a:ext uri="{FF2B5EF4-FFF2-40B4-BE49-F238E27FC236}">
                <a16:creationId xmlns:a16="http://schemas.microsoft.com/office/drawing/2014/main" id="{9CFBBA0A-DF32-42CE-89DD-800B55F68376}"/>
              </a:ext>
            </a:extLst>
          </p:cNvPr>
          <p:cNvSpPr>
            <a:spLocks noGrp="1"/>
          </p:cNvSpPr>
          <p:nvPr>
            <p:ph type="body" idx="1"/>
          </p:nvPr>
        </p:nvSpPr>
        <p:spPr>
          <a:xfrm>
            <a:off x="416689" y="2291787"/>
            <a:ext cx="10937111" cy="3396420"/>
          </a:xfrm>
        </p:spPr>
        <p:txBody>
          <a:bodyPr>
            <a:normAutofit/>
          </a:bodyPr>
          <a:lstStyle/>
          <a:p>
            <a:pPr marL="457200" indent="-457200">
              <a:buFont typeface="Arial" panose="020B0604020202020204" pitchFamily="34" charset="0"/>
              <a:buChar char="•"/>
            </a:pPr>
            <a:r>
              <a:rPr lang="en-US" sz="2700" dirty="0">
                <a:solidFill>
                  <a:schemeClr val="tx1"/>
                </a:solidFill>
              </a:rPr>
              <a:t>Individuals exploring different career or education paths </a:t>
            </a:r>
          </a:p>
          <a:p>
            <a:pPr marL="457200" indent="-457200">
              <a:buFont typeface="Arial" panose="020B0604020202020204" pitchFamily="34" charset="0"/>
              <a:buChar char="•"/>
            </a:pPr>
            <a:r>
              <a:rPr lang="en-US" sz="2700" dirty="0">
                <a:solidFill>
                  <a:schemeClr val="tx1"/>
                </a:solidFill>
              </a:rPr>
              <a:t>Individuals seeking to jumpstart their careers </a:t>
            </a:r>
          </a:p>
          <a:p>
            <a:pPr marL="457200" indent="-457200">
              <a:buFont typeface="Arial" panose="020B0604020202020204" pitchFamily="34" charset="0"/>
              <a:buChar char="•"/>
            </a:pPr>
            <a:r>
              <a:rPr lang="en-US" sz="2700" dirty="0">
                <a:solidFill>
                  <a:schemeClr val="tx1"/>
                </a:solidFill>
              </a:rPr>
              <a:t>Recently returned missionaries – “My Plan for Returned Missionaries”</a:t>
            </a:r>
          </a:p>
          <a:p>
            <a:pPr marL="457200" indent="-457200">
              <a:buFont typeface="Arial" panose="020B0604020202020204" pitchFamily="34" charset="0"/>
              <a:buChar char="•"/>
            </a:pPr>
            <a:r>
              <a:rPr lang="en-US" sz="2700" dirty="0">
                <a:solidFill>
                  <a:schemeClr val="tx1"/>
                </a:solidFill>
              </a:rPr>
              <a:t>Pathway students/graduates</a:t>
            </a:r>
          </a:p>
          <a:p>
            <a:pPr marL="457200" indent="-457200">
              <a:buFont typeface="Arial" panose="020B0604020202020204" pitchFamily="34" charset="0"/>
              <a:buChar char="•"/>
            </a:pPr>
            <a:r>
              <a:rPr lang="en-US" sz="2700" dirty="0">
                <a:solidFill>
                  <a:schemeClr val="tx1"/>
                </a:solidFill>
              </a:rPr>
              <a:t>Self-reliance participants</a:t>
            </a:r>
          </a:p>
          <a:p>
            <a:pPr marL="457200" indent="-457200">
              <a:buFont typeface="Arial" panose="020B0604020202020204" pitchFamily="34" charset="0"/>
              <a:buChar char="•"/>
            </a:pPr>
            <a:r>
              <a:rPr lang="en-US" sz="2700" dirty="0">
                <a:solidFill>
                  <a:schemeClr val="tx1"/>
                </a:solidFill>
              </a:rPr>
              <a:t>Launching Leaders graduates</a:t>
            </a:r>
          </a:p>
          <a:p>
            <a:pPr marL="457200" indent="-457200">
              <a:buFont typeface="Arial" panose="020B0604020202020204" pitchFamily="34" charset="0"/>
              <a:buChar char="•"/>
            </a:pPr>
            <a:endParaRPr lang="en-US" sz="2700" dirty="0">
              <a:solidFill>
                <a:schemeClr val="tx1"/>
              </a:solidFill>
            </a:endParaRPr>
          </a:p>
        </p:txBody>
      </p:sp>
    </p:spTree>
    <p:extLst>
      <p:ext uri="{BB962C8B-B14F-4D97-AF65-F5344CB8AC3E}">
        <p14:creationId xmlns:p14="http://schemas.microsoft.com/office/powerpoint/2010/main" val="959719602"/>
      </p:ext>
    </p:extLst>
  </p:cSld>
  <p:clrMapOvr>
    <a:masterClrMapping/>
  </p:clrMapOvr>
</p:sld>
</file>

<file path=ppt/theme/theme1.xml><?xml version="1.0" encoding="utf-8"?>
<a:theme xmlns:a="http://schemas.openxmlformats.org/drawingml/2006/main" name="The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ransi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ransi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ransi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ansitio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15107</TotalTime>
  <Words>2499</Words>
  <Application>Microsoft Office PowerPoint</Application>
  <PresentationFormat>Widescreen</PresentationFormat>
  <Paragraphs>164</Paragraphs>
  <Slides>31</Slides>
  <Notes>15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31</vt:i4>
      </vt:variant>
    </vt:vector>
  </HeadingPairs>
  <TitlesOfParts>
    <vt:vector size="43" baseType="lpstr">
      <vt:lpstr>Arial</vt:lpstr>
      <vt:lpstr>Calibri</vt:lpstr>
      <vt:lpstr>Calibri Light</vt:lpstr>
      <vt:lpstr>Times New Roman</vt:lpstr>
      <vt:lpstr>Wingdings</vt:lpstr>
      <vt:lpstr>Theme 1</vt:lpstr>
      <vt:lpstr>Theme 2</vt:lpstr>
      <vt:lpstr>Transition 1</vt:lpstr>
      <vt:lpstr>Transition 2</vt:lpstr>
      <vt:lpstr>Transition 3</vt:lpstr>
      <vt:lpstr>Transition 4</vt:lpstr>
      <vt:lpstr>Transition 5</vt:lpstr>
      <vt:lpstr>Young Professionals Career Engagement Program Introduction &amp; Best Practices</vt:lpstr>
      <vt:lpstr>This is a community effort and a labor of love</vt:lpstr>
      <vt:lpstr>Our History </vt:lpstr>
      <vt:lpstr>The purpose of this presentation:</vt:lpstr>
      <vt:lpstr>The issue:</vt:lpstr>
      <vt:lpstr>Mentoring is one of the core objectives of the BYU Management Society </vt:lpstr>
      <vt:lpstr>Our Mission:</vt:lpstr>
      <vt:lpstr>Our Target Market:</vt:lpstr>
      <vt:lpstr>Groups of people that are strong candidates for this program: </vt:lpstr>
      <vt:lpstr>We collaborate with organizations helping young adults to succeed such as:</vt:lpstr>
      <vt:lpstr>Benefit to Mentees:</vt:lpstr>
      <vt:lpstr>Benefit to our Communities</vt:lpstr>
      <vt:lpstr>Benefit to the BYUMS and to our members:</vt:lpstr>
      <vt:lpstr>Additional Benefits to the BYUMS:</vt:lpstr>
      <vt:lpstr>Benefit to our BYUMS Chapter Members:</vt:lpstr>
      <vt:lpstr>The Young Professional Career Engagement Program is divided into two options for mentees</vt:lpstr>
      <vt:lpstr>The Young Professional Career Engagement Program is divided into two options for mentees</vt:lpstr>
      <vt:lpstr>Case studies: </vt:lpstr>
      <vt:lpstr>Case studies continued: </vt:lpstr>
      <vt:lpstr>Our Program Gets Results:</vt:lpstr>
      <vt:lpstr>We changed the administration of the program from chapter-based to regionally-based for the following reasons:</vt:lpstr>
      <vt:lpstr>The Players: </vt:lpstr>
      <vt:lpstr>Best practices of chapters to help young adults build successful careers:</vt:lpstr>
      <vt:lpstr>The Beauty of the Program is in its Simplicity </vt:lpstr>
      <vt:lpstr>Our website: https://byums-mentoring.byu.edu/ :</vt:lpstr>
      <vt:lpstr>Website versions currently available in:</vt:lpstr>
      <vt:lpstr>Training Videos on the Website:</vt:lpstr>
      <vt:lpstr>Other website tools:</vt:lpstr>
      <vt:lpstr>Best practices for making this program successful:</vt:lpstr>
      <vt:lpstr>Our  short and long-term goals: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Alumni Designer</dc:creator>
  <cp:lastModifiedBy>Scott Pann</cp:lastModifiedBy>
  <cp:revision>86</cp:revision>
  <dcterms:created xsi:type="dcterms:W3CDTF">2019-04-24T22:56:32Z</dcterms:created>
  <dcterms:modified xsi:type="dcterms:W3CDTF">2024-08-19T01:50:24Z</dcterms:modified>
</cp:coreProperties>
</file>